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6.jpg" ContentType="image/jpeg"/>
  <Override PartName="/ppt/media/image7.jpg" ContentType="image/jpeg"/>
  <Override PartName="/ppt/media/image8.jpg" ContentType="image/jpeg"/>
  <Override PartName="/ppt/media/image9.jpg" ContentType="image/jpeg"/>
  <Override PartName="/ppt/media/image10.jpg" ContentType="image/jpeg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7" r:id="rId5"/>
    <p:sldId id="308" r:id="rId6"/>
    <p:sldId id="259" r:id="rId7"/>
    <p:sldId id="260" r:id="rId8"/>
    <p:sldId id="262" r:id="rId9"/>
    <p:sldId id="309" r:id="rId10"/>
    <p:sldId id="310" r:id="rId11"/>
    <p:sldId id="261" r:id="rId12"/>
    <p:sldId id="26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4094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A61AC9-4842-4CAA-A7FF-6F700DAE877D}" type="doc">
      <dgm:prSet loTypeId="urn:microsoft.com/office/officeart/2005/8/layout/vList5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C1041258-32C8-4222-A29A-A1632ED7A565}">
      <dgm:prSet phldrT="[Text]" custT="1"/>
      <dgm:spPr/>
      <dgm:t>
        <a:bodyPr/>
        <a:lstStyle/>
        <a:p>
          <a:r>
            <a:rPr lang="en-US" sz="1800" dirty="0"/>
            <a:t>Week 1 to 2</a:t>
          </a:r>
        </a:p>
      </dgm:t>
    </dgm:pt>
    <dgm:pt modelId="{F4551697-4B29-4C57-BAF6-35363F26AE9D}" type="parTrans" cxnId="{A8C0426D-2878-439D-BD20-C74107095313}">
      <dgm:prSet/>
      <dgm:spPr/>
      <dgm:t>
        <a:bodyPr/>
        <a:lstStyle/>
        <a:p>
          <a:endParaRPr lang="en-US"/>
        </a:p>
      </dgm:t>
    </dgm:pt>
    <dgm:pt modelId="{9CA7B899-1E14-4D1B-87AF-D2D90865CC9D}" type="sibTrans" cxnId="{A8C0426D-2878-439D-BD20-C74107095313}">
      <dgm:prSet/>
      <dgm:spPr/>
      <dgm:t>
        <a:bodyPr/>
        <a:lstStyle/>
        <a:p>
          <a:endParaRPr lang="en-US"/>
        </a:p>
      </dgm:t>
    </dgm:pt>
    <dgm:pt modelId="{A02B245A-BF7F-4BD0-85FA-DA06ECD4AD89}">
      <dgm:prSet phldrT="[Text]" custT="1"/>
      <dgm:spPr/>
      <dgm:t>
        <a:bodyPr/>
        <a:lstStyle/>
        <a:p>
          <a:r>
            <a:rPr lang="en-US" sz="1000" dirty="0"/>
            <a:t> Step 1 Fully automating the libhands software.</a:t>
          </a:r>
        </a:p>
      </dgm:t>
    </dgm:pt>
    <dgm:pt modelId="{12E636D9-FBF2-4E90-A259-FF032655D93D}" type="parTrans" cxnId="{FE3CEF1E-C63F-45B0-8C26-6DA153E4F043}">
      <dgm:prSet/>
      <dgm:spPr/>
      <dgm:t>
        <a:bodyPr/>
        <a:lstStyle/>
        <a:p>
          <a:endParaRPr lang="en-US"/>
        </a:p>
      </dgm:t>
    </dgm:pt>
    <dgm:pt modelId="{5FFA790F-60FA-47EC-8022-7AE761A052CE}" type="sibTrans" cxnId="{FE3CEF1E-C63F-45B0-8C26-6DA153E4F043}">
      <dgm:prSet/>
      <dgm:spPr/>
      <dgm:t>
        <a:bodyPr/>
        <a:lstStyle/>
        <a:p>
          <a:endParaRPr lang="en-US"/>
        </a:p>
      </dgm:t>
    </dgm:pt>
    <dgm:pt modelId="{E308F9D8-E48C-4392-9EE0-4BA96E6463C2}">
      <dgm:prSet phldrT="[Text]" custT="1"/>
      <dgm:spPr/>
      <dgm:t>
        <a:bodyPr/>
        <a:lstStyle/>
        <a:p>
          <a:r>
            <a:rPr lang="en-US" sz="1800" dirty="0"/>
            <a:t>Week 2 to 4 </a:t>
          </a:r>
        </a:p>
      </dgm:t>
    </dgm:pt>
    <dgm:pt modelId="{3DD3A3C1-C36B-41C6-9EB9-550E88E96E01}" type="parTrans" cxnId="{9454648C-50F4-4BDD-87A0-71C5E2F6BA7F}">
      <dgm:prSet/>
      <dgm:spPr/>
      <dgm:t>
        <a:bodyPr/>
        <a:lstStyle/>
        <a:p>
          <a:endParaRPr lang="en-US"/>
        </a:p>
      </dgm:t>
    </dgm:pt>
    <dgm:pt modelId="{23E16B68-47B9-4FA1-8CDB-541D5119F5A0}" type="sibTrans" cxnId="{9454648C-50F4-4BDD-87A0-71C5E2F6BA7F}">
      <dgm:prSet/>
      <dgm:spPr/>
      <dgm:t>
        <a:bodyPr/>
        <a:lstStyle/>
        <a:p>
          <a:endParaRPr lang="en-US"/>
        </a:p>
      </dgm:t>
    </dgm:pt>
    <dgm:pt modelId="{891F52B6-0FCB-4051-8B89-BF872094ADA2}">
      <dgm:prSet phldrT="[Text]" custT="1"/>
      <dgm:spPr/>
      <dgm:t>
        <a:bodyPr/>
        <a:lstStyle/>
        <a:p>
          <a:r>
            <a:rPr lang="en-US" sz="1000" dirty="0"/>
            <a:t> Step 1 Training on the synthetic data.</a:t>
          </a:r>
        </a:p>
      </dgm:t>
    </dgm:pt>
    <dgm:pt modelId="{C8DFFDD7-6E1C-475A-B111-7057912DB1F1}" type="parTrans" cxnId="{9D74B52A-C6F6-4B03-A4F9-D66DBC017FB9}">
      <dgm:prSet/>
      <dgm:spPr/>
      <dgm:t>
        <a:bodyPr/>
        <a:lstStyle/>
        <a:p>
          <a:endParaRPr lang="en-US"/>
        </a:p>
      </dgm:t>
    </dgm:pt>
    <dgm:pt modelId="{2CC9AC72-F02A-4D68-B4DF-C3CDF30D32FF}" type="sibTrans" cxnId="{9D74B52A-C6F6-4B03-A4F9-D66DBC017FB9}">
      <dgm:prSet/>
      <dgm:spPr/>
      <dgm:t>
        <a:bodyPr/>
        <a:lstStyle/>
        <a:p>
          <a:endParaRPr lang="en-US"/>
        </a:p>
      </dgm:t>
    </dgm:pt>
    <dgm:pt modelId="{1C6843DA-4C9D-40B8-A43A-19871F20625B}">
      <dgm:prSet phldrT="[Text]" custT="1"/>
      <dgm:spPr/>
      <dgm:t>
        <a:bodyPr/>
        <a:lstStyle/>
        <a:p>
          <a:r>
            <a:rPr lang="en-US" sz="1800" dirty="0"/>
            <a:t>Week 5 to 6</a:t>
          </a:r>
        </a:p>
      </dgm:t>
    </dgm:pt>
    <dgm:pt modelId="{0EF249ED-1B57-42FC-8E4E-05F1023702BB}" type="parTrans" cxnId="{B6920CBA-4606-4852-8DB9-1A1386C2047C}">
      <dgm:prSet/>
      <dgm:spPr/>
      <dgm:t>
        <a:bodyPr/>
        <a:lstStyle/>
        <a:p>
          <a:endParaRPr lang="en-US"/>
        </a:p>
      </dgm:t>
    </dgm:pt>
    <dgm:pt modelId="{CD9FDA0C-2DA4-402B-B7D5-A15F44C8EFAD}" type="sibTrans" cxnId="{B6920CBA-4606-4852-8DB9-1A1386C2047C}">
      <dgm:prSet/>
      <dgm:spPr/>
      <dgm:t>
        <a:bodyPr/>
        <a:lstStyle/>
        <a:p>
          <a:endParaRPr lang="en-US"/>
        </a:p>
      </dgm:t>
    </dgm:pt>
    <dgm:pt modelId="{B3E4A5F6-75E3-4121-97D9-D6DF38D1CA31}">
      <dgm:prSet custT="1"/>
      <dgm:spPr/>
      <dgm:t>
        <a:bodyPr/>
        <a:lstStyle/>
        <a:p>
          <a:r>
            <a:rPr lang="en-US" sz="1800" dirty="0"/>
            <a:t>Week 7 to 8</a:t>
          </a:r>
        </a:p>
      </dgm:t>
    </dgm:pt>
    <dgm:pt modelId="{9488D3C3-6F49-41A2-AB00-2002015EA64D}" type="parTrans" cxnId="{80D5FCD2-CB63-4480-B421-5A18D5794751}">
      <dgm:prSet/>
      <dgm:spPr/>
      <dgm:t>
        <a:bodyPr/>
        <a:lstStyle/>
        <a:p>
          <a:endParaRPr lang="en-US"/>
        </a:p>
      </dgm:t>
    </dgm:pt>
    <dgm:pt modelId="{CA05EB79-BCD0-40BF-ABFB-8E06A309DBE8}" type="sibTrans" cxnId="{80D5FCD2-CB63-4480-B421-5A18D5794751}">
      <dgm:prSet/>
      <dgm:spPr/>
      <dgm:t>
        <a:bodyPr/>
        <a:lstStyle/>
        <a:p>
          <a:endParaRPr lang="en-US"/>
        </a:p>
      </dgm:t>
    </dgm:pt>
    <dgm:pt modelId="{3EC89BA2-DD4E-4CF8-986D-3100BA3469B6}">
      <dgm:prSet custT="1"/>
      <dgm:spPr/>
      <dgm:t>
        <a:bodyPr/>
        <a:lstStyle/>
        <a:p>
          <a:r>
            <a:rPr lang="en-US" sz="1000" dirty="0"/>
            <a:t> Step 1 T</a:t>
          </a:r>
          <a:r>
            <a:rPr lang="en-IN" sz="1000" b="0" dirty="0">
              <a:solidFill>
                <a:schemeClr val="tx1"/>
              </a:solidFill>
              <a:latin typeface="SamsungOne 400" panose="020B0503030303020204" pitchFamily="34" charset="0"/>
              <a:ea typeface="SamsungOne 400" panose="020B0503030303020204" pitchFamily="34" charset="0"/>
            </a:rPr>
            <a:t>o identify the key rendering choices </a:t>
          </a:r>
          <a:r>
            <a:rPr lang="en-IN" sz="1000" b="0">
              <a:solidFill>
                <a:schemeClr val="tx1"/>
              </a:solidFill>
              <a:latin typeface="SamsungOne 400" panose="020B0503030303020204" pitchFamily="34" charset="0"/>
              <a:ea typeface="SamsungOne 400" panose="020B0503030303020204" pitchFamily="34" charset="0"/>
            </a:rPr>
            <a:t>for generalization</a:t>
          </a:r>
          <a:r>
            <a:rPr lang="en-US" sz="1000"/>
            <a:t> </a:t>
          </a:r>
          <a:endParaRPr lang="en-US" sz="1000" b="0" dirty="0">
            <a:solidFill>
              <a:schemeClr val="tx1"/>
            </a:solidFill>
          </a:endParaRPr>
        </a:p>
      </dgm:t>
    </dgm:pt>
    <dgm:pt modelId="{5F5AA043-3214-42F7-9C79-7F58F8190A39}" type="parTrans" cxnId="{7738F896-1426-4964-AF84-8B5B09A50E01}">
      <dgm:prSet/>
      <dgm:spPr/>
      <dgm:t>
        <a:bodyPr/>
        <a:lstStyle/>
        <a:p>
          <a:endParaRPr lang="en-US"/>
        </a:p>
      </dgm:t>
    </dgm:pt>
    <dgm:pt modelId="{54BB6DBC-D7C6-406D-8BE0-D09D3AFE29D2}" type="sibTrans" cxnId="{7738F896-1426-4964-AF84-8B5B09A50E01}">
      <dgm:prSet/>
      <dgm:spPr/>
      <dgm:t>
        <a:bodyPr/>
        <a:lstStyle/>
        <a:p>
          <a:endParaRPr lang="en-US"/>
        </a:p>
      </dgm:t>
    </dgm:pt>
    <dgm:pt modelId="{FCCBDF76-AADD-455C-BBAF-8A49DE8259F1}">
      <dgm:prSet phldrT="[Text]" custT="1"/>
      <dgm:spPr/>
      <dgm:t>
        <a:bodyPr/>
        <a:lstStyle/>
        <a:p>
          <a:r>
            <a:rPr lang="en-US" sz="1000" dirty="0"/>
            <a:t> Step 2 Testing the accuracy of the model.</a:t>
          </a:r>
        </a:p>
      </dgm:t>
    </dgm:pt>
    <dgm:pt modelId="{049C3C47-08BE-440C-8A0A-4D96B5E953D5}" type="sibTrans" cxnId="{98852443-23BB-4991-9B86-2679EE748B2A}">
      <dgm:prSet/>
      <dgm:spPr/>
      <dgm:t>
        <a:bodyPr/>
        <a:lstStyle/>
        <a:p>
          <a:endParaRPr lang="en-US"/>
        </a:p>
      </dgm:t>
    </dgm:pt>
    <dgm:pt modelId="{C531AFFA-DFD2-4E4E-9A11-8D7E088520CF}" type="parTrans" cxnId="{98852443-23BB-4991-9B86-2679EE748B2A}">
      <dgm:prSet/>
      <dgm:spPr/>
      <dgm:t>
        <a:bodyPr/>
        <a:lstStyle/>
        <a:p>
          <a:endParaRPr lang="en-US"/>
        </a:p>
      </dgm:t>
    </dgm:pt>
    <dgm:pt modelId="{3BAB2E83-98D9-4611-B5C4-E9F771E4974B}">
      <dgm:prSet phldrT="[Text]" custT="1"/>
      <dgm:spPr/>
      <dgm:t>
        <a:bodyPr/>
        <a:lstStyle/>
        <a:p>
          <a:r>
            <a:rPr lang="en-US" sz="1000" dirty="0"/>
            <a:t> Step 2 Providing global lighting, along with various backgrounds.</a:t>
          </a:r>
        </a:p>
      </dgm:t>
    </dgm:pt>
    <dgm:pt modelId="{53E67FAC-B9A6-4FA4-B40B-AF2ADC29DF52}" type="parTrans" cxnId="{7EBB7499-3824-43DF-87A3-3CAD25D8CEAA}">
      <dgm:prSet/>
      <dgm:spPr/>
      <dgm:t>
        <a:bodyPr/>
        <a:lstStyle/>
        <a:p>
          <a:endParaRPr lang="en-IN"/>
        </a:p>
      </dgm:t>
    </dgm:pt>
    <dgm:pt modelId="{8393E6C5-D20A-41A8-BAA2-88AEBD168C14}" type="sibTrans" cxnId="{7EBB7499-3824-43DF-87A3-3CAD25D8CEAA}">
      <dgm:prSet/>
      <dgm:spPr/>
      <dgm:t>
        <a:bodyPr/>
        <a:lstStyle/>
        <a:p>
          <a:endParaRPr lang="en-IN"/>
        </a:p>
      </dgm:t>
    </dgm:pt>
    <dgm:pt modelId="{90EB0BEF-B197-40C3-B148-D08267BBFC0C}">
      <dgm:prSet phldrT="[Text]" custT="1"/>
      <dgm:spPr/>
      <dgm:t>
        <a:bodyPr/>
        <a:lstStyle/>
        <a:p>
          <a:r>
            <a:rPr lang="en-US" sz="1000" dirty="0"/>
            <a:t> Step 1 Reviewing the results obtained and making the model more robust.</a:t>
          </a:r>
        </a:p>
      </dgm:t>
    </dgm:pt>
    <dgm:pt modelId="{F2DA12A6-95D6-4279-A90C-3E6C70407542}" type="sibTrans" cxnId="{CEA98A88-8290-49A6-B64B-76BD4A7B9D43}">
      <dgm:prSet/>
      <dgm:spPr/>
      <dgm:t>
        <a:bodyPr/>
        <a:lstStyle/>
        <a:p>
          <a:endParaRPr lang="en-US"/>
        </a:p>
      </dgm:t>
    </dgm:pt>
    <dgm:pt modelId="{92183FBC-BD04-41AF-A0A3-7B678F7E7DAE}" type="parTrans" cxnId="{CEA98A88-8290-49A6-B64B-76BD4A7B9D43}">
      <dgm:prSet/>
      <dgm:spPr/>
      <dgm:t>
        <a:bodyPr/>
        <a:lstStyle/>
        <a:p>
          <a:endParaRPr lang="en-US"/>
        </a:p>
      </dgm:t>
    </dgm:pt>
    <dgm:pt modelId="{AB9DEA9E-1463-478C-9438-137F119A1C40}" type="pres">
      <dgm:prSet presAssocID="{E5A61AC9-4842-4CAA-A7FF-6F700DAE877D}" presName="Name0" presStyleCnt="0">
        <dgm:presLayoutVars>
          <dgm:dir/>
          <dgm:animLvl val="lvl"/>
          <dgm:resizeHandles val="exact"/>
        </dgm:presLayoutVars>
      </dgm:prSet>
      <dgm:spPr/>
    </dgm:pt>
    <dgm:pt modelId="{54AEA06B-DD63-420B-ADB9-4A7305C0CC9A}" type="pres">
      <dgm:prSet presAssocID="{C1041258-32C8-4222-A29A-A1632ED7A565}" presName="linNode" presStyleCnt="0"/>
      <dgm:spPr/>
    </dgm:pt>
    <dgm:pt modelId="{CE5FBBED-78EE-44E1-B9BF-AAEFFB82E873}" type="pres">
      <dgm:prSet presAssocID="{C1041258-32C8-4222-A29A-A1632ED7A565}" presName="parentText" presStyleLbl="node1" presStyleIdx="0" presStyleCnt="4" custScaleY="14222">
        <dgm:presLayoutVars>
          <dgm:chMax val="1"/>
          <dgm:bulletEnabled val="1"/>
        </dgm:presLayoutVars>
      </dgm:prSet>
      <dgm:spPr/>
    </dgm:pt>
    <dgm:pt modelId="{67CB6E1F-3257-4F92-BC7B-8395C3EDC721}" type="pres">
      <dgm:prSet presAssocID="{C1041258-32C8-4222-A29A-A1632ED7A565}" presName="descendantText" presStyleLbl="alignAccFollowNode1" presStyleIdx="0" presStyleCnt="4" custScaleY="17778">
        <dgm:presLayoutVars>
          <dgm:bulletEnabled val="1"/>
        </dgm:presLayoutVars>
      </dgm:prSet>
      <dgm:spPr/>
    </dgm:pt>
    <dgm:pt modelId="{B71BADAD-3C9F-4FC6-9300-CD13B8621549}" type="pres">
      <dgm:prSet presAssocID="{9CA7B899-1E14-4D1B-87AF-D2D90865CC9D}" presName="sp" presStyleCnt="0"/>
      <dgm:spPr/>
    </dgm:pt>
    <dgm:pt modelId="{2F20F67B-3655-40DE-88E7-531385F1966C}" type="pres">
      <dgm:prSet presAssocID="{E308F9D8-E48C-4392-9EE0-4BA96E6463C2}" presName="linNode" presStyleCnt="0"/>
      <dgm:spPr/>
    </dgm:pt>
    <dgm:pt modelId="{D6C52C3D-C5F2-4CCB-8899-25531BE784F8}" type="pres">
      <dgm:prSet presAssocID="{E308F9D8-E48C-4392-9EE0-4BA96E6463C2}" presName="parentText" presStyleLbl="node1" presStyleIdx="1" presStyleCnt="4" custScaleY="13798">
        <dgm:presLayoutVars>
          <dgm:chMax val="1"/>
          <dgm:bulletEnabled val="1"/>
        </dgm:presLayoutVars>
      </dgm:prSet>
      <dgm:spPr/>
    </dgm:pt>
    <dgm:pt modelId="{F589D8A1-5F0D-492A-A9D4-5B02FD65AA5B}" type="pres">
      <dgm:prSet presAssocID="{E308F9D8-E48C-4392-9EE0-4BA96E6463C2}" presName="descendantText" presStyleLbl="alignAccFollowNode1" presStyleIdx="1" presStyleCnt="4" custScaleY="19992" custLinFactNeighborY="818">
        <dgm:presLayoutVars>
          <dgm:bulletEnabled val="1"/>
        </dgm:presLayoutVars>
      </dgm:prSet>
      <dgm:spPr/>
    </dgm:pt>
    <dgm:pt modelId="{2D450467-D91C-4A80-A2DA-2525FA4F12E6}" type="pres">
      <dgm:prSet presAssocID="{23E16B68-47B9-4FA1-8CDB-541D5119F5A0}" presName="sp" presStyleCnt="0"/>
      <dgm:spPr/>
    </dgm:pt>
    <dgm:pt modelId="{3EBD5279-9596-41E1-8EBC-8C3439E8B851}" type="pres">
      <dgm:prSet presAssocID="{1C6843DA-4C9D-40B8-A43A-19871F20625B}" presName="linNode" presStyleCnt="0"/>
      <dgm:spPr/>
    </dgm:pt>
    <dgm:pt modelId="{D79C7F75-A27A-46C0-A032-C4703036B625}" type="pres">
      <dgm:prSet presAssocID="{1C6843DA-4C9D-40B8-A43A-19871F20625B}" presName="parentText" presStyleLbl="node1" presStyleIdx="2" presStyleCnt="4" custScaleY="17567">
        <dgm:presLayoutVars>
          <dgm:chMax val="1"/>
          <dgm:bulletEnabled val="1"/>
        </dgm:presLayoutVars>
      </dgm:prSet>
      <dgm:spPr/>
    </dgm:pt>
    <dgm:pt modelId="{0B2EEB81-7A84-4B24-8433-B845C4530015}" type="pres">
      <dgm:prSet presAssocID="{1C6843DA-4C9D-40B8-A43A-19871F20625B}" presName="descendantText" presStyleLbl="alignAccFollowNode1" presStyleIdx="2" presStyleCnt="4" custScaleY="18203">
        <dgm:presLayoutVars>
          <dgm:bulletEnabled val="1"/>
        </dgm:presLayoutVars>
      </dgm:prSet>
      <dgm:spPr/>
    </dgm:pt>
    <dgm:pt modelId="{DC2E813A-5B68-4FF0-B13C-684E526DDC4F}" type="pres">
      <dgm:prSet presAssocID="{CD9FDA0C-2DA4-402B-B7D5-A15F44C8EFAD}" presName="sp" presStyleCnt="0"/>
      <dgm:spPr/>
    </dgm:pt>
    <dgm:pt modelId="{737EA1A8-3E57-45D9-B379-EB8AF28A4948}" type="pres">
      <dgm:prSet presAssocID="{B3E4A5F6-75E3-4121-97D9-D6DF38D1CA31}" presName="linNode" presStyleCnt="0"/>
      <dgm:spPr/>
    </dgm:pt>
    <dgm:pt modelId="{83894980-8F8E-40B6-AA4B-8007528B951A}" type="pres">
      <dgm:prSet presAssocID="{B3E4A5F6-75E3-4121-97D9-D6DF38D1CA31}" presName="parentText" presStyleLbl="node1" presStyleIdx="3" presStyleCnt="4" custScaleY="14553">
        <dgm:presLayoutVars>
          <dgm:chMax val="1"/>
          <dgm:bulletEnabled val="1"/>
        </dgm:presLayoutVars>
      </dgm:prSet>
      <dgm:spPr/>
    </dgm:pt>
    <dgm:pt modelId="{6C17E96F-72E1-4916-BEAD-6C17D6D89A9A}" type="pres">
      <dgm:prSet presAssocID="{B3E4A5F6-75E3-4121-97D9-D6DF38D1CA31}" presName="descendantText" presStyleLbl="alignAccFollowNode1" presStyleIdx="3" presStyleCnt="4" custScaleY="17429" custLinFactNeighborY="0">
        <dgm:presLayoutVars>
          <dgm:bulletEnabled val="1"/>
        </dgm:presLayoutVars>
      </dgm:prSet>
      <dgm:spPr/>
    </dgm:pt>
  </dgm:ptLst>
  <dgm:cxnLst>
    <dgm:cxn modelId="{AA218E11-FAD1-4A76-8D8C-A1BAB84A151D}" type="presOf" srcId="{90EB0BEF-B197-40C3-B148-D08267BBFC0C}" destId="{0B2EEB81-7A84-4B24-8433-B845C4530015}" srcOrd="0" destOrd="0" presId="urn:microsoft.com/office/officeart/2005/8/layout/vList5"/>
    <dgm:cxn modelId="{C1ED8C19-97A1-43FA-A197-058567D8A60D}" type="presOf" srcId="{C1041258-32C8-4222-A29A-A1632ED7A565}" destId="{CE5FBBED-78EE-44E1-B9BF-AAEFFB82E873}" srcOrd="0" destOrd="0" presId="urn:microsoft.com/office/officeart/2005/8/layout/vList5"/>
    <dgm:cxn modelId="{FE3CEF1E-C63F-45B0-8C26-6DA153E4F043}" srcId="{C1041258-32C8-4222-A29A-A1632ED7A565}" destId="{A02B245A-BF7F-4BD0-85FA-DA06ECD4AD89}" srcOrd="0" destOrd="0" parTransId="{12E636D9-FBF2-4E90-A259-FF032655D93D}" sibTransId="{5FFA790F-60FA-47EC-8022-7AE761A052CE}"/>
    <dgm:cxn modelId="{2EB0C324-28D7-40CA-BDAB-C0D057853A1F}" type="presOf" srcId="{3BAB2E83-98D9-4611-B5C4-E9F771E4974B}" destId="{67CB6E1F-3257-4F92-BC7B-8395C3EDC721}" srcOrd="0" destOrd="1" presId="urn:microsoft.com/office/officeart/2005/8/layout/vList5"/>
    <dgm:cxn modelId="{9D74B52A-C6F6-4B03-A4F9-D66DBC017FB9}" srcId="{E308F9D8-E48C-4392-9EE0-4BA96E6463C2}" destId="{891F52B6-0FCB-4051-8B89-BF872094ADA2}" srcOrd="0" destOrd="0" parTransId="{C8DFFDD7-6E1C-475A-B111-7057912DB1F1}" sibTransId="{2CC9AC72-F02A-4D68-B4DF-C3CDF30D32FF}"/>
    <dgm:cxn modelId="{F1DAC736-BBC3-4E8E-B1B7-A089F432D690}" type="presOf" srcId="{FCCBDF76-AADD-455C-BBAF-8A49DE8259F1}" destId="{F589D8A1-5F0D-492A-A9D4-5B02FD65AA5B}" srcOrd="0" destOrd="1" presId="urn:microsoft.com/office/officeart/2005/8/layout/vList5"/>
    <dgm:cxn modelId="{98852443-23BB-4991-9B86-2679EE748B2A}" srcId="{E308F9D8-E48C-4392-9EE0-4BA96E6463C2}" destId="{FCCBDF76-AADD-455C-BBAF-8A49DE8259F1}" srcOrd="1" destOrd="0" parTransId="{C531AFFA-DFD2-4E4E-9A11-8D7E088520CF}" sibTransId="{049C3C47-08BE-440C-8A0A-4D96B5E953D5}"/>
    <dgm:cxn modelId="{A8C0426D-2878-439D-BD20-C74107095313}" srcId="{E5A61AC9-4842-4CAA-A7FF-6F700DAE877D}" destId="{C1041258-32C8-4222-A29A-A1632ED7A565}" srcOrd="0" destOrd="0" parTransId="{F4551697-4B29-4C57-BAF6-35363F26AE9D}" sibTransId="{9CA7B899-1E14-4D1B-87AF-D2D90865CC9D}"/>
    <dgm:cxn modelId="{CEA98A88-8290-49A6-B64B-76BD4A7B9D43}" srcId="{1C6843DA-4C9D-40B8-A43A-19871F20625B}" destId="{90EB0BEF-B197-40C3-B148-D08267BBFC0C}" srcOrd="0" destOrd="0" parTransId="{92183FBC-BD04-41AF-A0A3-7B678F7E7DAE}" sibTransId="{F2DA12A6-95D6-4279-A90C-3E6C70407542}"/>
    <dgm:cxn modelId="{9454648C-50F4-4BDD-87A0-71C5E2F6BA7F}" srcId="{E5A61AC9-4842-4CAA-A7FF-6F700DAE877D}" destId="{E308F9D8-E48C-4392-9EE0-4BA96E6463C2}" srcOrd="1" destOrd="0" parTransId="{3DD3A3C1-C36B-41C6-9EB9-550E88E96E01}" sibTransId="{23E16B68-47B9-4FA1-8CDB-541D5119F5A0}"/>
    <dgm:cxn modelId="{0D82098E-7A48-4D39-B852-AC1317419E0D}" type="presOf" srcId="{A02B245A-BF7F-4BD0-85FA-DA06ECD4AD89}" destId="{67CB6E1F-3257-4F92-BC7B-8395C3EDC721}" srcOrd="0" destOrd="0" presId="urn:microsoft.com/office/officeart/2005/8/layout/vList5"/>
    <dgm:cxn modelId="{7738F896-1426-4964-AF84-8B5B09A50E01}" srcId="{B3E4A5F6-75E3-4121-97D9-D6DF38D1CA31}" destId="{3EC89BA2-DD4E-4CF8-986D-3100BA3469B6}" srcOrd="0" destOrd="0" parTransId="{5F5AA043-3214-42F7-9C79-7F58F8190A39}" sibTransId="{54BB6DBC-D7C6-406D-8BE0-D09D3AFE29D2}"/>
    <dgm:cxn modelId="{7EBB7499-3824-43DF-87A3-3CAD25D8CEAA}" srcId="{C1041258-32C8-4222-A29A-A1632ED7A565}" destId="{3BAB2E83-98D9-4611-B5C4-E9F771E4974B}" srcOrd="1" destOrd="0" parTransId="{53E67FAC-B9A6-4FA4-B40B-AF2ADC29DF52}" sibTransId="{8393E6C5-D20A-41A8-BAA2-88AEBD168C14}"/>
    <dgm:cxn modelId="{4418669E-9BC0-4BC4-8A40-A8E3454BE2C2}" type="presOf" srcId="{891F52B6-0FCB-4051-8B89-BF872094ADA2}" destId="{F589D8A1-5F0D-492A-A9D4-5B02FD65AA5B}" srcOrd="0" destOrd="0" presId="urn:microsoft.com/office/officeart/2005/8/layout/vList5"/>
    <dgm:cxn modelId="{3713DFA4-5AD9-4BA6-9E8F-3E99AB430DA2}" type="presOf" srcId="{E308F9D8-E48C-4392-9EE0-4BA96E6463C2}" destId="{D6C52C3D-C5F2-4CCB-8899-25531BE784F8}" srcOrd="0" destOrd="0" presId="urn:microsoft.com/office/officeart/2005/8/layout/vList5"/>
    <dgm:cxn modelId="{A033E9AA-7C19-407E-8206-F8538BD9EA59}" type="presOf" srcId="{B3E4A5F6-75E3-4121-97D9-D6DF38D1CA31}" destId="{83894980-8F8E-40B6-AA4B-8007528B951A}" srcOrd="0" destOrd="0" presId="urn:microsoft.com/office/officeart/2005/8/layout/vList5"/>
    <dgm:cxn modelId="{3EF723B1-7C31-4F99-B702-03179ABC81E2}" type="presOf" srcId="{E5A61AC9-4842-4CAA-A7FF-6F700DAE877D}" destId="{AB9DEA9E-1463-478C-9438-137F119A1C40}" srcOrd="0" destOrd="0" presId="urn:microsoft.com/office/officeart/2005/8/layout/vList5"/>
    <dgm:cxn modelId="{B6920CBA-4606-4852-8DB9-1A1386C2047C}" srcId="{E5A61AC9-4842-4CAA-A7FF-6F700DAE877D}" destId="{1C6843DA-4C9D-40B8-A43A-19871F20625B}" srcOrd="2" destOrd="0" parTransId="{0EF249ED-1B57-42FC-8E4E-05F1023702BB}" sibTransId="{CD9FDA0C-2DA4-402B-B7D5-A15F44C8EFAD}"/>
    <dgm:cxn modelId="{80D5FCD2-CB63-4480-B421-5A18D5794751}" srcId="{E5A61AC9-4842-4CAA-A7FF-6F700DAE877D}" destId="{B3E4A5F6-75E3-4121-97D9-D6DF38D1CA31}" srcOrd="3" destOrd="0" parTransId="{9488D3C3-6F49-41A2-AB00-2002015EA64D}" sibTransId="{CA05EB79-BCD0-40BF-ABFB-8E06A309DBE8}"/>
    <dgm:cxn modelId="{CC3CD0F5-3B9F-40DA-A0AA-66B857561089}" type="presOf" srcId="{3EC89BA2-DD4E-4CF8-986D-3100BA3469B6}" destId="{6C17E96F-72E1-4916-BEAD-6C17D6D89A9A}" srcOrd="0" destOrd="0" presId="urn:microsoft.com/office/officeart/2005/8/layout/vList5"/>
    <dgm:cxn modelId="{B0F091FA-7E6C-4600-84EB-4E82D391E0CE}" type="presOf" srcId="{1C6843DA-4C9D-40B8-A43A-19871F20625B}" destId="{D79C7F75-A27A-46C0-A032-C4703036B625}" srcOrd="0" destOrd="0" presId="urn:microsoft.com/office/officeart/2005/8/layout/vList5"/>
    <dgm:cxn modelId="{FB3822E5-2B36-4CAE-B330-E16E287F3528}" type="presParOf" srcId="{AB9DEA9E-1463-478C-9438-137F119A1C40}" destId="{54AEA06B-DD63-420B-ADB9-4A7305C0CC9A}" srcOrd="0" destOrd="0" presId="urn:microsoft.com/office/officeart/2005/8/layout/vList5"/>
    <dgm:cxn modelId="{D5EA8EDD-9B66-444B-A8DB-DD468E4C3ACB}" type="presParOf" srcId="{54AEA06B-DD63-420B-ADB9-4A7305C0CC9A}" destId="{CE5FBBED-78EE-44E1-B9BF-AAEFFB82E873}" srcOrd="0" destOrd="0" presId="urn:microsoft.com/office/officeart/2005/8/layout/vList5"/>
    <dgm:cxn modelId="{63F58A3B-D814-4316-9E09-F233D8149F15}" type="presParOf" srcId="{54AEA06B-DD63-420B-ADB9-4A7305C0CC9A}" destId="{67CB6E1F-3257-4F92-BC7B-8395C3EDC721}" srcOrd="1" destOrd="0" presId="urn:microsoft.com/office/officeart/2005/8/layout/vList5"/>
    <dgm:cxn modelId="{DF8FB1A8-74C4-43A9-90E0-1F29A1CDB927}" type="presParOf" srcId="{AB9DEA9E-1463-478C-9438-137F119A1C40}" destId="{B71BADAD-3C9F-4FC6-9300-CD13B8621549}" srcOrd="1" destOrd="0" presId="urn:microsoft.com/office/officeart/2005/8/layout/vList5"/>
    <dgm:cxn modelId="{40B874DD-CE89-4BBA-9DAB-77DE1676DA70}" type="presParOf" srcId="{AB9DEA9E-1463-478C-9438-137F119A1C40}" destId="{2F20F67B-3655-40DE-88E7-531385F1966C}" srcOrd="2" destOrd="0" presId="urn:microsoft.com/office/officeart/2005/8/layout/vList5"/>
    <dgm:cxn modelId="{B6B1A8DF-D996-4A8F-A1EC-A448B99596A4}" type="presParOf" srcId="{2F20F67B-3655-40DE-88E7-531385F1966C}" destId="{D6C52C3D-C5F2-4CCB-8899-25531BE784F8}" srcOrd="0" destOrd="0" presId="urn:microsoft.com/office/officeart/2005/8/layout/vList5"/>
    <dgm:cxn modelId="{25230ED0-3C6E-4F4F-A941-0DB6078C316B}" type="presParOf" srcId="{2F20F67B-3655-40DE-88E7-531385F1966C}" destId="{F589D8A1-5F0D-492A-A9D4-5B02FD65AA5B}" srcOrd="1" destOrd="0" presId="urn:microsoft.com/office/officeart/2005/8/layout/vList5"/>
    <dgm:cxn modelId="{015B59B5-9A39-4104-9149-4CD84B5A52BF}" type="presParOf" srcId="{AB9DEA9E-1463-478C-9438-137F119A1C40}" destId="{2D450467-D91C-4A80-A2DA-2525FA4F12E6}" srcOrd="3" destOrd="0" presId="urn:microsoft.com/office/officeart/2005/8/layout/vList5"/>
    <dgm:cxn modelId="{F015F97B-7D10-4FC8-B618-50C5F128FFE4}" type="presParOf" srcId="{AB9DEA9E-1463-478C-9438-137F119A1C40}" destId="{3EBD5279-9596-41E1-8EBC-8C3439E8B851}" srcOrd="4" destOrd="0" presId="urn:microsoft.com/office/officeart/2005/8/layout/vList5"/>
    <dgm:cxn modelId="{3796DDE7-BF98-43F6-8DFE-5B6ABF9820E6}" type="presParOf" srcId="{3EBD5279-9596-41E1-8EBC-8C3439E8B851}" destId="{D79C7F75-A27A-46C0-A032-C4703036B625}" srcOrd="0" destOrd="0" presId="urn:microsoft.com/office/officeart/2005/8/layout/vList5"/>
    <dgm:cxn modelId="{8020E419-6067-4B17-9712-21478BD2991E}" type="presParOf" srcId="{3EBD5279-9596-41E1-8EBC-8C3439E8B851}" destId="{0B2EEB81-7A84-4B24-8433-B845C4530015}" srcOrd="1" destOrd="0" presId="urn:microsoft.com/office/officeart/2005/8/layout/vList5"/>
    <dgm:cxn modelId="{33275F74-6B3C-4B87-9697-6EBF09779B46}" type="presParOf" srcId="{AB9DEA9E-1463-478C-9438-137F119A1C40}" destId="{DC2E813A-5B68-4FF0-B13C-684E526DDC4F}" srcOrd="5" destOrd="0" presId="urn:microsoft.com/office/officeart/2005/8/layout/vList5"/>
    <dgm:cxn modelId="{22FD9EE2-DA06-4EB6-A074-7063A93DCE9D}" type="presParOf" srcId="{AB9DEA9E-1463-478C-9438-137F119A1C40}" destId="{737EA1A8-3E57-45D9-B379-EB8AF28A4948}" srcOrd="6" destOrd="0" presId="urn:microsoft.com/office/officeart/2005/8/layout/vList5"/>
    <dgm:cxn modelId="{E6128FDD-9DD6-4850-A05B-FE5777B98BE5}" type="presParOf" srcId="{737EA1A8-3E57-45D9-B379-EB8AF28A4948}" destId="{83894980-8F8E-40B6-AA4B-8007528B951A}" srcOrd="0" destOrd="0" presId="urn:microsoft.com/office/officeart/2005/8/layout/vList5"/>
    <dgm:cxn modelId="{41889CA9-D990-4753-A213-CB5F6291D50D}" type="presParOf" srcId="{737EA1A8-3E57-45D9-B379-EB8AF28A4948}" destId="{6C17E96F-72E1-4916-BEAD-6C17D6D89A9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CB6E1F-3257-4F92-BC7B-8395C3EDC721}">
      <dsp:nvSpPr>
        <dsp:cNvPr id="0" name=""/>
        <dsp:cNvSpPr/>
      </dsp:nvSpPr>
      <dsp:spPr>
        <a:xfrm rot="5400000">
          <a:off x="6094158" y="-2286415"/>
          <a:ext cx="545982" cy="5992611"/>
        </a:xfrm>
        <a:prstGeom prst="round2Same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 Step 1 Fully automating the libhands software.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 Step 2 Providing global lighting, along with various backgrounds.</a:t>
          </a:r>
        </a:p>
      </dsp:txBody>
      <dsp:txXfrm rot="-5400000">
        <a:off x="3370844" y="463552"/>
        <a:ext cx="5965958" cy="492676"/>
      </dsp:txXfrm>
    </dsp:sp>
    <dsp:sp modelId="{CE5FBBED-78EE-44E1-B9BF-AAEFFB82E873}">
      <dsp:nvSpPr>
        <dsp:cNvPr id="0" name=""/>
        <dsp:cNvSpPr/>
      </dsp:nvSpPr>
      <dsp:spPr>
        <a:xfrm>
          <a:off x="0" y="436907"/>
          <a:ext cx="3370844" cy="545967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Week 1 to 2</a:t>
          </a:r>
        </a:p>
      </dsp:txBody>
      <dsp:txXfrm>
        <a:off x="26652" y="463559"/>
        <a:ext cx="3317540" cy="492663"/>
      </dsp:txXfrm>
    </dsp:sp>
    <dsp:sp modelId="{F589D8A1-5F0D-492A-A9D4-5B02FD65AA5B}">
      <dsp:nvSpPr>
        <dsp:cNvPr id="0" name=""/>
        <dsp:cNvSpPr/>
      </dsp:nvSpPr>
      <dsp:spPr>
        <a:xfrm rot="5400000">
          <a:off x="6060161" y="-1489368"/>
          <a:ext cx="613977" cy="5992611"/>
        </a:xfrm>
        <a:prstGeom prst="round2Same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 Step 1 Training on the synthetic data.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 Step 2 Testing the accuracy of the model.</a:t>
          </a:r>
        </a:p>
      </dsp:txBody>
      <dsp:txXfrm rot="-5400000">
        <a:off x="3370844" y="1229921"/>
        <a:ext cx="5962639" cy="554033"/>
      </dsp:txXfrm>
    </dsp:sp>
    <dsp:sp modelId="{D6C52C3D-C5F2-4CCB-8899-25531BE784F8}">
      <dsp:nvSpPr>
        <dsp:cNvPr id="0" name=""/>
        <dsp:cNvSpPr/>
      </dsp:nvSpPr>
      <dsp:spPr>
        <a:xfrm>
          <a:off x="0" y="1216970"/>
          <a:ext cx="3370844" cy="529690"/>
        </a:xfrm>
        <a:prstGeom prst="roundRect">
          <a:avLst/>
        </a:prstGeom>
        <a:solidFill>
          <a:schemeClr val="accent1">
            <a:shade val="50000"/>
            <a:hueOff val="167129"/>
            <a:satOff val="4478"/>
            <a:lumOff val="19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Week 2 to 4 </a:t>
          </a:r>
        </a:p>
      </dsp:txBody>
      <dsp:txXfrm>
        <a:off x="25857" y="1242827"/>
        <a:ext cx="3319130" cy="477976"/>
      </dsp:txXfrm>
    </dsp:sp>
    <dsp:sp modelId="{0B2EEB81-7A84-4B24-8433-B845C4530015}">
      <dsp:nvSpPr>
        <dsp:cNvPr id="0" name=""/>
        <dsp:cNvSpPr/>
      </dsp:nvSpPr>
      <dsp:spPr>
        <a:xfrm rot="5400000">
          <a:off x="6087632" y="-678368"/>
          <a:ext cx="559034" cy="5992611"/>
        </a:xfrm>
        <a:prstGeom prst="round2Same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 Step 1 Reviewing the results obtained and making the model more robust.</a:t>
          </a:r>
        </a:p>
      </dsp:txBody>
      <dsp:txXfrm rot="-5400000">
        <a:off x="3370844" y="2065710"/>
        <a:ext cx="5965321" cy="504454"/>
      </dsp:txXfrm>
    </dsp:sp>
    <dsp:sp modelId="{D79C7F75-A27A-46C0-A032-C4703036B625}">
      <dsp:nvSpPr>
        <dsp:cNvPr id="0" name=""/>
        <dsp:cNvSpPr/>
      </dsp:nvSpPr>
      <dsp:spPr>
        <a:xfrm>
          <a:off x="0" y="1980748"/>
          <a:ext cx="3370844" cy="674378"/>
        </a:xfrm>
        <a:prstGeom prst="roundRect">
          <a:avLst/>
        </a:prstGeom>
        <a:solidFill>
          <a:schemeClr val="accent1">
            <a:shade val="50000"/>
            <a:hueOff val="334258"/>
            <a:satOff val="8955"/>
            <a:lumOff val="394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Week 5 to 6</a:t>
          </a:r>
        </a:p>
      </dsp:txBody>
      <dsp:txXfrm>
        <a:off x="32920" y="2013668"/>
        <a:ext cx="3305004" cy="608538"/>
      </dsp:txXfrm>
    </dsp:sp>
    <dsp:sp modelId="{6C17E96F-72E1-4916-BEAD-6C17D6D89A9A}">
      <dsp:nvSpPr>
        <dsp:cNvPr id="0" name=""/>
        <dsp:cNvSpPr/>
      </dsp:nvSpPr>
      <dsp:spPr>
        <a:xfrm rot="5400000">
          <a:off x="6099517" y="130102"/>
          <a:ext cx="535264" cy="5992611"/>
        </a:xfrm>
        <a:prstGeom prst="round2Same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 Step 1 T</a:t>
          </a:r>
          <a:r>
            <a:rPr lang="en-IN" sz="1000" b="0" kern="1200" dirty="0">
              <a:solidFill>
                <a:schemeClr val="tx1"/>
              </a:solidFill>
              <a:latin typeface="SamsungOne 400" panose="020B0503030303020204" pitchFamily="34" charset="0"/>
              <a:ea typeface="SamsungOne 400" panose="020B0503030303020204" pitchFamily="34" charset="0"/>
            </a:rPr>
            <a:t>o identify the key rendering choices </a:t>
          </a:r>
          <a:r>
            <a:rPr lang="en-IN" sz="1000" b="0" kern="1200">
              <a:solidFill>
                <a:schemeClr val="tx1"/>
              </a:solidFill>
              <a:latin typeface="SamsungOne 400" panose="020B0503030303020204" pitchFamily="34" charset="0"/>
              <a:ea typeface="SamsungOne 400" panose="020B0503030303020204" pitchFamily="34" charset="0"/>
            </a:rPr>
            <a:t>for generalization</a:t>
          </a:r>
          <a:r>
            <a:rPr lang="en-US" sz="1000" kern="1200"/>
            <a:t> </a:t>
          </a:r>
          <a:endParaRPr lang="en-US" sz="1000" b="0" kern="1200" dirty="0">
            <a:solidFill>
              <a:schemeClr val="tx1"/>
            </a:solidFill>
          </a:endParaRPr>
        </a:p>
      </dsp:txBody>
      <dsp:txXfrm rot="-5400000">
        <a:off x="3370844" y="2884905"/>
        <a:ext cx="5966482" cy="483006"/>
      </dsp:txXfrm>
    </dsp:sp>
    <dsp:sp modelId="{83894980-8F8E-40B6-AA4B-8007528B951A}">
      <dsp:nvSpPr>
        <dsp:cNvPr id="0" name=""/>
        <dsp:cNvSpPr/>
      </dsp:nvSpPr>
      <dsp:spPr>
        <a:xfrm>
          <a:off x="0" y="2847071"/>
          <a:ext cx="3370844" cy="558674"/>
        </a:xfrm>
        <a:prstGeom prst="roundRect">
          <a:avLst/>
        </a:prstGeom>
        <a:solidFill>
          <a:schemeClr val="accent1">
            <a:shade val="50000"/>
            <a:hueOff val="167129"/>
            <a:satOff val="4478"/>
            <a:lumOff val="19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Week 7 to 8</a:t>
          </a:r>
        </a:p>
      </dsp:txBody>
      <dsp:txXfrm>
        <a:off x="27272" y="2874343"/>
        <a:ext cx="3316300" cy="5041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A71876-1B18-4FE2-A6E7-C3E962FD2574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169CD-28AB-4CBA-9427-94BDB200D3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3816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8142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2407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1251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8597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4992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5575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192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9867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543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132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2577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8DD01-AE08-4A25-9CC2-15C43E463F56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E256A-689B-4633-8C14-79D7171576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0803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mailto:Saha.sujoy@Samsung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ithub.com/AlextheEngineer/Ego3DHands" TargetMode="Externa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5616" y="3254597"/>
            <a:ext cx="11479146" cy="31902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" y="105045"/>
            <a:ext cx="169332" cy="482531"/>
          </a:xfrm>
          <a:prstGeom prst="rect">
            <a:avLst/>
          </a:prstGeom>
          <a:solidFill>
            <a:srgbClr val="0E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898" y="53922"/>
            <a:ext cx="94021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3200" b="1" dirty="0">
                <a:latin typeface="SamsungOne 700" panose="020B0803030303020204" pitchFamily="34" charset="0"/>
                <a:ea typeface="SamsungOne 700" panose="020B0803030303020204" pitchFamily="34" charset="0"/>
              </a:rPr>
              <a:t>[Samsung PRISM] Mid Review Report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37966" y="105045"/>
            <a:ext cx="75300" cy="4825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61938" y="3343028"/>
            <a:ext cx="7681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000" b="1" dirty="0">
                <a:latin typeface="SamsungOne 600C" panose="020B0706030303020204" pitchFamily="34" charset="0"/>
                <a:ea typeface="SamsungOne 600C" panose="020B0706030303020204" pitchFamily="34" charset="0"/>
              </a:rPr>
              <a:t>Team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72244" y="3737243"/>
            <a:ext cx="10892374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Tx/>
              <a:buAutoNum type="arabicPeriod"/>
            </a:pPr>
            <a:r>
              <a:rPr lang="en-IN" sz="2000" dirty="0">
                <a:solidFill>
                  <a:srgbClr val="0E4094"/>
                </a:solidFill>
                <a:latin typeface="SamsungOne 600C"/>
                <a:ea typeface="SamsungOne 600C" panose="020B0706030303020204" pitchFamily="34" charset="0"/>
              </a:rPr>
              <a:t>KLE Tech Mentors: Ramesh Ashok Tabib, Uma Mudenagudi</a:t>
            </a:r>
            <a:endParaRPr lang="en-US" sz="2000" dirty="0">
              <a:solidFill>
                <a:srgbClr val="000000"/>
              </a:solidFill>
              <a:latin typeface="Calibri" panose="020F0502020204030204"/>
              <a:ea typeface="SamsungOne 600C" panose="020B0706030303020204" pitchFamily="34" charset="0"/>
              <a:cs typeface="Calibri" panose="020F0502020204030204"/>
            </a:endParaRPr>
          </a:p>
          <a:p>
            <a:pPr marL="228600" indent="-228600">
              <a:buAutoNum type="arabicPeriod"/>
            </a:pPr>
            <a:r>
              <a:rPr lang="en-IN" sz="2000" dirty="0">
                <a:solidFill>
                  <a:srgbClr val="0E4094"/>
                </a:solidFill>
                <a:latin typeface="SamsungOne 600C" panose="020B0706030303020204" pitchFamily="34" charset="0"/>
              </a:rPr>
              <a:t>Samsung Mentors: Lokesh </a:t>
            </a:r>
            <a:r>
              <a:rPr lang="en-IN" sz="2000" dirty="0" err="1">
                <a:solidFill>
                  <a:srgbClr val="0E4094"/>
                </a:solidFill>
                <a:latin typeface="SamsungOne 600C" panose="020B0706030303020204" pitchFamily="34" charset="0"/>
              </a:rPr>
              <a:t>Boregowda</a:t>
            </a:r>
            <a:r>
              <a:rPr lang="en-IN" sz="2000" dirty="0">
                <a:solidFill>
                  <a:srgbClr val="0E4094"/>
                </a:solidFill>
                <a:latin typeface="SamsungOne 600C" panose="020B0706030303020204" pitchFamily="34" charset="0"/>
              </a:rPr>
              <a:t>, B H Pawan Prasad</a:t>
            </a:r>
          </a:p>
          <a:p>
            <a:pPr marL="228600" indent="-228600">
              <a:buAutoNum type="arabicPeriod"/>
            </a:pPr>
            <a:r>
              <a:rPr lang="en-IN" sz="2000" dirty="0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Students: </a:t>
            </a:r>
            <a:endParaRPr lang="en-IN" sz="1600" dirty="0">
              <a:solidFill>
                <a:srgbClr val="0E4094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  <a:p>
            <a:pPr marL="685800" lvl="1" indent="-228600">
              <a:buAutoNum type="arabicPeriod"/>
            </a:pPr>
            <a:r>
              <a:rPr lang="en-IN" sz="2000" dirty="0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Chakit Bhandari (01FE19BEC037)</a:t>
            </a:r>
          </a:p>
          <a:p>
            <a:pPr marL="685800" lvl="1" indent="-228600">
              <a:buAutoNum type="arabicPeriod"/>
            </a:pPr>
            <a:r>
              <a:rPr lang="en-IN" sz="2000" dirty="0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Aniket Jog (01FE19BCS085)</a:t>
            </a:r>
          </a:p>
          <a:p>
            <a:pPr marL="685800" lvl="1" indent="-228600">
              <a:buAutoNum type="arabicPeriod"/>
            </a:pPr>
            <a:r>
              <a:rPr lang="en-IN" sz="2000" dirty="0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Sumant </a:t>
            </a:r>
            <a:r>
              <a:rPr lang="en-IN" sz="2000" dirty="0" err="1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Kurse</a:t>
            </a:r>
            <a:r>
              <a:rPr lang="en-IN" sz="2000" dirty="0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 (01FE19BEC255)</a:t>
            </a:r>
          </a:p>
          <a:p>
            <a:pPr marL="228600" indent="-228600">
              <a:buAutoNum type="arabicPeriod"/>
            </a:pPr>
            <a:r>
              <a:rPr lang="en-IN" sz="2000" dirty="0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Department/ School: School of Electronics and Communication Engineering</a:t>
            </a:r>
          </a:p>
          <a:p>
            <a:r>
              <a:rPr lang="en-IN" sz="2000" dirty="0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		           School of Computer Science and Engineering</a:t>
            </a:r>
          </a:p>
          <a:p>
            <a:pPr marL="228600" indent="-228600">
              <a:buAutoNum type="arabicPeriod"/>
            </a:pPr>
            <a:endParaRPr lang="en-IN" dirty="0">
              <a:solidFill>
                <a:srgbClr val="0E4094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031506" y="6437194"/>
            <a:ext cx="216049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2000" dirty="0">
                <a:latin typeface="SamsungOne 600C" panose="020B0706030303020204" pitchFamily="34" charset="0"/>
                <a:ea typeface="SamsungOne 600C" panose="020B0706030303020204" pitchFamily="34" charset="0"/>
              </a:rPr>
              <a:t>Date:  15 Feb 2022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9" t="20267" r="4175" b="26842"/>
          <a:stretch/>
        </p:blipFill>
        <p:spPr>
          <a:xfrm>
            <a:off x="10942081" y="105045"/>
            <a:ext cx="1249918" cy="474910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1408136" y="2277799"/>
            <a:ext cx="9402182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sz="4000" b="1" i="1" dirty="0">
                <a:latin typeface="SamsungOne 700" panose="020B0803030303020204" pitchFamily="34" charset="0"/>
                <a:ea typeface="SamsungOne 700" panose="020B0803030303020204" pitchFamily="34" charset="0"/>
              </a:rPr>
              <a:t>[ Realistic Rendering of Hands 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A06202-1CE7-4BFD-9D21-6C5F93DFF723}"/>
              </a:ext>
            </a:extLst>
          </p:cNvPr>
          <p:cNvSpPr txBox="1"/>
          <p:nvPr/>
        </p:nvSpPr>
        <p:spPr>
          <a:xfrm>
            <a:off x="3048000" y="327571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  <a:latin typeface="SamsungOne 800" panose="020B0903030303020204" pitchFamily="34" charset="0"/>
                <a:ea typeface="SamsungOne 800" panose="020B0903030303020204" pitchFamily="34" charset="0"/>
              </a:rPr>
              <a:t>Realistic Rendering of Hands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5069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6548" y="526774"/>
            <a:ext cx="9157252" cy="5650189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IN" sz="13800" dirty="0">
                <a:solidFill>
                  <a:schemeClr val="accent1"/>
                </a:solidFill>
                <a:latin typeface="Edwardian Script ITC" panose="030303020407070D0804" pitchFamily="66" charset="0"/>
              </a:rPr>
              <a:t>Thank you</a:t>
            </a:r>
            <a:endParaRPr lang="en-US" sz="13800" dirty="0">
              <a:solidFill>
                <a:schemeClr val="accent1"/>
              </a:solidFill>
              <a:latin typeface="Edwardian Script ITC" panose="030303020407070D0804" pitchFamily="66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64740" y="-24610"/>
            <a:ext cx="984547" cy="688261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616225" cy="6857999"/>
          </a:xfrm>
          <a:prstGeom prst="rect">
            <a:avLst/>
          </a:prstGeom>
          <a:solidFill>
            <a:srgbClr val="0E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857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55060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 pitchFamily="34" charset="0"/>
              <a:ea typeface="SamsungOne 600C" panose="020B0706030303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7" t="63284" r="23866" b="12498"/>
          <a:stretch/>
        </p:blipFill>
        <p:spPr>
          <a:xfrm>
            <a:off x="11005247" y="36140"/>
            <a:ext cx="1103197" cy="5154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932920" y="68580"/>
            <a:ext cx="342900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 pitchFamily="34" charset="0"/>
                <a:ea typeface="SamsungOne 600C" panose="020B0706030303020204" pitchFamily="34" charset="0"/>
              </a:rPr>
              <a:t>TM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101963"/>
            <a:ext cx="941746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amsungOne 800" panose="020B0903030303020204" pitchFamily="34" charset="0"/>
                <a:ea typeface="SamsungOne 800" panose="020B0903030303020204" pitchFamily="34" charset="0"/>
              </a:rPr>
              <a:t>Work-let Area – AI, ML  |  Realistic Rendering of Hands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925" y="692995"/>
            <a:ext cx="2404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0E4094"/>
                </a:solidFill>
                <a:effectLst/>
                <a:uLnTx/>
                <a:uFillTx/>
                <a:latin typeface="Trebuchet MS" panose="020B0603020202020204" pitchFamily="34" charset="0"/>
                <a:ea typeface="SamsungOne 600C" panose="020B0706030303020204" pitchFamily="34" charset="0"/>
              </a:rPr>
              <a:t>[ Problem Statement ]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6296293" y="643014"/>
            <a:ext cx="2278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0E4094"/>
                </a:solidFill>
                <a:effectLst/>
                <a:uLnTx/>
                <a:uFillTx/>
                <a:latin typeface="Trebuchet MS" panose="020B0603020202020204" pitchFamily="34" charset="0"/>
                <a:ea typeface="SamsungOne 600C" panose="020B0706030303020204" pitchFamily="34" charset="0"/>
              </a:rPr>
              <a:t>[ Expectations/KPI ]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6360708" y="3232988"/>
            <a:ext cx="337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0E4094"/>
                </a:solidFill>
                <a:effectLst/>
                <a:uLnTx/>
                <a:uFillTx/>
                <a:latin typeface="Trebuchet MS" panose="020B0603020202020204" pitchFamily="34" charset="0"/>
                <a:ea typeface="SamsungOne 600C" panose="020B0706030303020204" pitchFamily="34" charset="0"/>
              </a:rPr>
              <a:t>[ </a:t>
            </a:r>
            <a:r>
              <a:rPr lang="en-IN" sz="1600" b="1" dirty="0">
                <a:solidFill>
                  <a:srgbClr val="0E4094"/>
                </a:solidFill>
                <a:latin typeface="Trebuchet MS" panose="020B0603020202020204" pitchFamily="34" charset="0"/>
                <a:ea typeface="SamsungOne 600C" panose="020B0706030303020204" pitchFamily="34" charset="0"/>
              </a:rPr>
              <a:t>Trainings / Pre-requisites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0E4094"/>
                </a:solidFill>
                <a:effectLst/>
                <a:uLnTx/>
                <a:uFillTx/>
                <a:latin typeface="Trebuchet MS" panose="020B0603020202020204" pitchFamily="34" charset="0"/>
                <a:ea typeface="SamsungOne 600C" panose="020B0706030303020204" pitchFamily="34" charset="0"/>
              </a:rPr>
              <a:t>]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6439547" y="3691066"/>
            <a:ext cx="5474077" cy="69249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177800" lvl="0" indent="-177800" algn="just">
              <a:buFont typeface="Arial" panose="020B0604020202020204" pitchFamily="34" charset="0"/>
              <a:buChar char="•"/>
            </a:pPr>
            <a:r>
              <a:rPr lang="en-IN" sz="1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Good knowledge in computer graphics and rendering </a:t>
            </a:r>
          </a:p>
          <a:p>
            <a:pPr marL="177800" lvl="0" indent="-177800" algn="just">
              <a:buFont typeface="Arial" panose="020B0604020202020204" pitchFamily="34" charset="0"/>
              <a:buChar char="•"/>
            </a:pPr>
            <a:r>
              <a:rPr lang="en-IN" sz="1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Good understanding of linear algebra</a:t>
            </a:r>
          </a:p>
          <a:p>
            <a:pPr marL="177800" lvl="0" indent="-177800" algn="just">
              <a:buFont typeface="Arial" panose="020B0604020202020204" pitchFamily="34" charset="0"/>
              <a:buChar char="•"/>
            </a:pPr>
            <a:r>
              <a:rPr lang="en-IN" sz="1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Hands-on Tensorflow/</a:t>
            </a:r>
            <a:r>
              <a:rPr lang="en-IN" sz="1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Keras</a:t>
            </a:r>
            <a:r>
              <a:rPr lang="en-IN" sz="1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/</a:t>
            </a:r>
            <a:r>
              <a:rPr lang="en-IN" sz="1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Pytorch</a:t>
            </a:r>
            <a:endParaRPr lang="en-IN" sz="1300" b="1" dirty="0">
              <a:solidFill>
                <a:schemeClr val="tx1">
                  <a:lumMod val="50000"/>
                  <a:lumOff val="50000"/>
                </a:schemeClr>
              </a:solidFill>
              <a:latin typeface="SamsungOne 400" panose="020B0503030303020204" pitchFamily="34" charset="0"/>
              <a:ea typeface="SamsungOne 400" panose="020B0503030303020204" pitchFamily="34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6420254" y="1005910"/>
            <a:ext cx="5512665" cy="189282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Programmatically create a dataset of 100k synthetic RGB hand images in various plausible poses, textures and lighting conditions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Train an existing 3D hand pose network achieve good generalization on real-world data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&gt; 85% AUC on STB dataset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Ablation study to identify the key rendering choices for generalization</a:t>
            </a:r>
          </a:p>
        </p:txBody>
      </p:sp>
      <p:pic>
        <p:nvPicPr>
          <p:cNvPr id="120" name="Picture 119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2744" y="216349"/>
            <a:ext cx="1095584" cy="16087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4057" y="996791"/>
            <a:ext cx="6138989" cy="341632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I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Introduction: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  </a:t>
            </a:r>
          </a:p>
          <a:p>
            <a:pPr algn="just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Annotating large datasets occasionally proves a hurdle for training Deep Neural Networks. Synthetic data comes handy in such cases making it possible to generate a large volume and variety of data that comes pre-annotated, especially in 3D hand pose estimation. While using synthetic data has been reported to increase accuracy for some tasks, the lack of realism in a pure synthetic data makes it inadequate for others (especially when data is in colour/RGB domain). </a:t>
            </a:r>
          </a:p>
          <a:p>
            <a:pPr algn="just"/>
            <a:endParaRPr lang="en-IN" sz="1200" dirty="0">
              <a:solidFill>
                <a:schemeClr val="tx1">
                  <a:lumMod val="50000"/>
                  <a:lumOff val="50000"/>
                </a:schemeClr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  <a:p>
            <a:pPr algn="just"/>
            <a:r>
              <a:rPr lang="en-I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Project Goal:</a:t>
            </a:r>
          </a:p>
          <a:p>
            <a:pPr algn="just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The goal is to investigate the role of synthetic data in 3d hand pose estimation (HPE) in third-person point of view. Specifically, we explore the rendering choices that make the synthetic hands look realistic, and their effect HPE generalization to real-data. To this end, we create a corpus of synthetic data set by varying the hand shapes, poses, skin colours, textures, illumination, background etc. [1, 4, 5]. The canonical hand poses are modelled after commonly used real-life hand movements [2]. Hand poses are geometrically constrained to humanly plausible articulations [3]. Annotations </a:t>
            </a:r>
            <a:r>
              <a:rPr lang="en-IN" sz="1200">
                <a:solidFill>
                  <a:schemeClr val="tx1">
                    <a:lumMod val="50000"/>
                    <a:lumOff val="50000"/>
                  </a:schemeClr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include 3D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joint locations, segmentation masks and others [6]. To assess the merit of the dataset, we employ an existing 3D HPE [5]. We perform detailed ablation study to find the optimal rendering configuration to improve the HPE accuracy when trained on purely synthetic data and tested on real-world 3D hand pose data. </a:t>
            </a:r>
          </a:p>
        </p:txBody>
      </p:sp>
      <p:sp>
        <p:nvSpPr>
          <p:cNvPr id="39" name="Oval 38"/>
          <p:cNvSpPr/>
          <p:nvPr/>
        </p:nvSpPr>
        <p:spPr>
          <a:xfrm>
            <a:off x="10999099" y="612236"/>
            <a:ext cx="255639" cy="275303"/>
          </a:xfrm>
          <a:prstGeom prst="ellipse">
            <a:avLst/>
          </a:prstGeom>
          <a:solidFill>
            <a:srgbClr val="00B0F0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prstClr val="white"/>
                </a:solidFill>
                <a:latin typeface="Trebuchet MS" panose="020B0603020202020204" pitchFamily="34" charset="0"/>
                <a:ea typeface="SamsungOne 600C" panose="020B0706030303020204" pitchFamily="34" charset="0"/>
              </a:rPr>
              <a:t>3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712350" y="868290"/>
            <a:ext cx="8291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Trebuchet MS" panose="020B0603020202020204" pitchFamily="34" charset="0"/>
                <a:ea typeface="SamsungOne 600C" panose="020B0706030303020204" pitchFamily="34" charset="0"/>
              </a:rPr>
              <a:t>Members</a:t>
            </a:r>
          </a:p>
        </p:txBody>
      </p:sp>
      <p:sp>
        <p:nvSpPr>
          <p:cNvPr id="46" name="Oval 45"/>
          <p:cNvSpPr/>
          <p:nvPr/>
        </p:nvSpPr>
        <p:spPr>
          <a:xfrm>
            <a:off x="11638692" y="612236"/>
            <a:ext cx="255639" cy="275303"/>
          </a:xfrm>
          <a:prstGeom prst="ellipse">
            <a:avLst/>
          </a:prstGeom>
          <a:solidFill>
            <a:srgbClr val="00B0F0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prstClr val="white"/>
                </a:solidFill>
                <a:latin typeface="Trebuchet MS" panose="020B0603020202020204" pitchFamily="34" charset="0"/>
                <a:ea typeface="SamsungOne 600C" panose="020B0706030303020204" pitchFamily="34" charset="0"/>
              </a:rPr>
              <a:t>4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1351943" y="867411"/>
            <a:ext cx="8291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Trebuchet MS" panose="020B0603020202020204" pitchFamily="34" charset="0"/>
                <a:ea typeface="SamsungOne 600C" panose="020B0706030303020204" pitchFamily="34" charset="0"/>
              </a:rPr>
              <a:t>Months</a:t>
            </a:r>
          </a:p>
        </p:txBody>
      </p:sp>
      <p:sp>
        <p:nvSpPr>
          <p:cNvPr id="5" name="Rectangle 4"/>
          <p:cNvSpPr/>
          <p:nvPr/>
        </p:nvSpPr>
        <p:spPr>
          <a:xfrm>
            <a:off x="93362" y="4430403"/>
            <a:ext cx="526943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000" dirty="0"/>
              <a:t>[1] https://www.blender.org/</a:t>
            </a:r>
          </a:p>
          <a:p>
            <a:r>
              <a:rPr lang="en-IN" sz="1000" dirty="0"/>
              <a:t>[2] </a:t>
            </a:r>
            <a:r>
              <a:rPr lang="en-IN" sz="1000" dirty="0" err="1"/>
              <a:t>Jarque-Bou</a:t>
            </a:r>
            <a:r>
              <a:rPr lang="en-IN" sz="1000" dirty="0"/>
              <a:t>, et al. "A large calibrated database of hand movements and grasps kinematics." Scientific Data 7.1 (2020): 1-10.</a:t>
            </a:r>
          </a:p>
          <a:p>
            <a:r>
              <a:rPr lang="en-IN" sz="1000" dirty="0"/>
              <a:t>[3] Zhang, </a:t>
            </a:r>
            <a:r>
              <a:rPr lang="en-IN" sz="1000" dirty="0" err="1"/>
              <a:t>Xiong</a:t>
            </a:r>
            <a:r>
              <a:rPr lang="en-IN" sz="1000" dirty="0"/>
              <a:t>, et al. "End-to-end hand mesh recovery from a monocular </a:t>
            </a:r>
            <a:r>
              <a:rPr lang="en-IN" sz="1000" dirty="0" err="1"/>
              <a:t>rgb</a:t>
            </a:r>
            <a:r>
              <a:rPr lang="en-IN" sz="1000" dirty="0"/>
              <a:t> image." ICCV. 2019.</a:t>
            </a:r>
          </a:p>
          <a:p>
            <a:r>
              <a:rPr lang="en-IN" sz="1000" dirty="0"/>
              <a:t>[4] Ge, </a:t>
            </a:r>
            <a:r>
              <a:rPr lang="en-IN" sz="1000" dirty="0" err="1"/>
              <a:t>Liuhao</a:t>
            </a:r>
            <a:r>
              <a:rPr lang="en-IN" sz="1000" dirty="0"/>
              <a:t>, et al. "3d hand shape and pose estimation from a single </a:t>
            </a:r>
            <a:r>
              <a:rPr lang="en-IN" sz="1000" dirty="0" err="1"/>
              <a:t>rgb</a:t>
            </a:r>
            <a:r>
              <a:rPr lang="en-IN" sz="1000" dirty="0"/>
              <a:t> image." ICCV 2019.</a:t>
            </a:r>
          </a:p>
          <a:p>
            <a:r>
              <a:rPr lang="en-IN" sz="1000" dirty="0"/>
              <a:t>[5] Zimmermann, Christian, et al. "Learning to estimate 3d hand pose from single </a:t>
            </a:r>
            <a:r>
              <a:rPr lang="en-IN" sz="1000" dirty="0" err="1"/>
              <a:t>rgb</a:t>
            </a:r>
            <a:r>
              <a:rPr lang="en-IN" sz="1000" dirty="0"/>
              <a:t> images." ICCV 2017.</a:t>
            </a:r>
          </a:p>
          <a:p>
            <a:r>
              <a:rPr lang="en-IN" sz="1000" dirty="0"/>
              <a:t>[6] Lin, </a:t>
            </a:r>
            <a:r>
              <a:rPr lang="en-IN" sz="1000" dirty="0" err="1"/>
              <a:t>Fanqing</a:t>
            </a:r>
            <a:r>
              <a:rPr lang="en-IN" sz="1000" dirty="0"/>
              <a:t>, Connor Wilhelm, and Tony Martinez. "Two-hand Global 3D Pose Estimation Using Monocular RGB." </a:t>
            </a:r>
            <a:r>
              <a:rPr lang="en-IN" sz="1000" dirty="0" err="1"/>
              <a:t>arXiv</a:t>
            </a:r>
            <a:r>
              <a:rPr lang="en-IN" sz="1000" dirty="0"/>
              <a:t> preprint arXiv:2006.01320 (</a:t>
            </a:r>
            <a:r>
              <a:rPr lang="en-IN" sz="1000" dirty="0" err="1">
                <a:hlinkClick r:id="rId5"/>
              </a:rPr>
              <a:t>github</a:t>
            </a:r>
            <a:r>
              <a:rPr lang="en-IN" sz="1000" dirty="0"/>
              <a:t>). </a:t>
            </a:r>
          </a:p>
          <a:p>
            <a:r>
              <a:rPr lang="en-IN" sz="1000" dirty="0"/>
              <a:t>[7] </a:t>
            </a:r>
            <a:r>
              <a:rPr lang="en-IN" sz="1000" dirty="0" err="1"/>
              <a:t>Aristidou</a:t>
            </a:r>
            <a:r>
              <a:rPr lang="en-IN" sz="1000" dirty="0"/>
              <a:t>, Andreas. "Hand tracking with physiological constraints.“ 2018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490130" y="4550327"/>
            <a:ext cx="160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600" b="1">
                <a:solidFill>
                  <a:schemeClr val="bg1"/>
                </a:solidFill>
                <a:latin typeface="SamsungOne 600C" panose="020B0706030303020204" pitchFamily="34" charset="0"/>
                <a:ea typeface="SamsungOne 600C" panose="020B0706030303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0E4094"/>
                </a:solidFill>
                <a:effectLst/>
                <a:uLnTx/>
                <a:uFillTx/>
                <a:latin typeface="Trebuchet MS" panose="020B0603020202020204" pitchFamily="34" charset="0"/>
              </a:rPr>
              <a:t>[ Timeline ]</a:t>
            </a:r>
          </a:p>
        </p:txBody>
      </p:sp>
      <p:cxnSp>
        <p:nvCxnSpPr>
          <p:cNvPr id="23" name="Straight Connector 22"/>
          <p:cNvCxnSpPr/>
          <p:nvPr/>
        </p:nvCxnSpPr>
        <p:spPr>
          <a:xfrm flipH="1">
            <a:off x="6130335" y="5201003"/>
            <a:ext cx="547546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6086245" y="5143085"/>
            <a:ext cx="130680" cy="130680"/>
          </a:xfrm>
          <a:prstGeom prst="ellipse">
            <a:avLst/>
          </a:prstGeom>
          <a:solidFill>
            <a:srgbClr val="00B05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7902658" y="5143085"/>
            <a:ext cx="130680" cy="130680"/>
          </a:xfrm>
          <a:prstGeom prst="ellipse">
            <a:avLst/>
          </a:prstGeom>
          <a:solidFill>
            <a:srgbClr val="00B05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9719070" y="5143085"/>
            <a:ext cx="130680" cy="130680"/>
          </a:xfrm>
          <a:prstGeom prst="ellipse">
            <a:avLst/>
          </a:prstGeom>
          <a:solidFill>
            <a:srgbClr val="00B05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11535484" y="5143085"/>
            <a:ext cx="130680" cy="130680"/>
          </a:xfrm>
          <a:prstGeom prst="ellipse">
            <a:avLst/>
          </a:prstGeom>
          <a:solidFill>
            <a:srgbClr val="00B05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554526" y="4945179"/>
            <a:ext cx="146546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50" b="1" dirty="0">
                <a:latin typeface="Trebuchet MS" panose="020B0603020202020204" pitchFamily="34" charset="0"/>
                <a:ea typeface="SamsungOne 600C" panose="020B0706030303020204" pitchFamily="34" charset="0"/>
              </a:rPr>
              <a:t>Kick Off &lt;1</a:t>
            </a:r>
            <a:r>
              <a:rPr lang="en-IN" sz="1050" b="1" baseline="30000" dirty="0">
                <a:latin typeface="Trebuchet MS" panose="020B0603020202020204" pitchFamily="34" charset="0"/>
                <a:ea typeface="SamsungOne 600C" panose="020B0706030303020204" pitchFamily="34" charset="0"/>
              </a:rPr>
              <a:t>st</a:t>
            </a:r>
            <a:r>
              <a:rPr lang="en-IN" sz="1050" b="1" dirty="0">
                <a:latin typeface="Trebuchet MS" panose="020B0603020202020204" pitchFamily="34" charset="0"/>
                <a:ea typeface="SamsungOne 600C" panose="020B0706030303020204" pitchFamily="34" charset="0"/>
              </a:rPr>
              <a:t> Month&gt;</a:t>
            </a:r>
          </a:p>
        </p:txBody>
      </p:sp>
      <p:sp>
        <p:nvSpPr>
          <p:cNvPr id="30" name="Rectangle 29"/>
          <p:cNvSpPr/>
          <p:nvPr/>
        </p:nvSpPr>
        <p:spPr>
          <a:xfrm>
            <a:off x="7100055" y="4955174"/>
            <a:ext cx="169148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50" b="1" dirty="0">
                <a:latin typeface="Trebuchet MS" panose="020B0603020202020204" pitchFamily="34" charset="0"/>
                <a:ea typeface="SamsungOne 600C" panose="020B0706030303020204" pitchFamily="34" charset="0"/>
              </a:rPr>
              <a:t>Milestone 1:  2</a:t>
            </a:r>
            <a:r>
              <a:rPr lang="en-IN" sz="1050" b="1" baseline="30000" dirty="0">
                <a:latin typeface="Trebuchet MS" panose="020B0603020202020204" pitchFamily="34" charset="0"/>
                <a:ea typeface="SamsungOne 600C" panose="020B0706030303020204" pitchFamily="34" charset="0"/>
              </a:rPr>
              <a:t>nd</a:t>
            </a:r>
            <a:r>
              <a:rPr lang="en-IN" sz="1050" b="1" dirty="0">
                <a:latin typeface="Trebuchet MS" panose="020B0603020202020204" pitchFamily="34" charset="0"/>
                <a:ea typeface="SamsungOne 600C" panose="020B0706030303020204" pitchFamily="34" charset="0"/>
              </a:rPr>
              <a:t> Month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907568" y="4955174"/>
            <a:ext cx="168187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50" b="1" dirty="0">
                <a:latin typeface="Trebuchet MS" panose="020B0603020202020204" pitchFamily="34" charset="0"/>
                <a:ea typeface="SamsungOne 600C" panose="020B0706030303020204" pitchFamily="34" charset="0"/>
              </a:rPr>
              <a:t>Milestone 2:  3</a:t>
            </a:r>
            <a:r>
              <a:rPr lang="en-IN" sz="1050" b="1" baseline="30000" dirty="0">
                <a:latin typeface="Trebuchet MS" panose="020B0603020202020204" pitchFamily="34" charset="0"/>
                <a:ea typeface="SamsungOne 600C" panose="020B0706030303020204" pitchFamily="34" charset="0"/>
              </a:rPr>
              <a:t>rd</a:t>
            </a:r>
            <a:r>
              <a:rPr lang="en-IN" sz="1050" b="1" dirty="0">
                <a:latin typeface="Trebuchet MS" panose="020B0603020202020204" pitchFamily="34" charset="0"/>
                <a:ea typeface="SamsungOne 600C" panose="020B0706030303020204" pitchFamily="34" charset="0"/>
              </a:rPr>
              <a:t> Month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795152" y="4955174"/>
            <a:ext cx="142859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50" b="1" dirty="0">
                <a:latin typeface="Trebuchet MS" panose="020B0603020202020204" pitchFamily="34" charset="0"/>
                <a:ea typeface="SamsungOne 600C" panose="020B0706030303020204" pitchFamily="34" charset="0"/>
              </a:rPr>
              <a:t>Closure:  4</a:t>
            </a:r>
            <a:r>
              <a:rPr lang="en-IN" sz="1050" b="1" baseline="30000" dirty="0">
                <a:latin typeface="Trebuchet MS" panose="020B0603020202020204" pitchFamily="34" charset="0"/>
                <a:ea typeface="SamsungOne 600C" panose="020B0706030303020204" pitchFamily="34" charset="0"/>
              </a:rPr>
              <a:t>th</a:t>
            </a:r>
            <a:r>
              <a:rPr lang="en-IN" sz="1050" b="1" dirty="0">
                <a:latin typeface="Trebuchet MS" panose="020B0603020202020204" pitchFamily="34" charset="0"/>
                <a:ea typeface="SamsungOne 600C" panose="020B0706030303020204" pitchFamily="34" charset="0"/>
              </a:rPr>
              <a:t> Month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312495" y="5290252"/>
            <a:ext cx="172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SamsungOne 400" panose="020B0503030303020204" pitchFamily="34" charset="0"/>
                <a:ea typeface="SamsungOne 400" panose="020B0503030303020204" pitchFamily="34" charset="0"/>
              </a:rPr>
              <a:t>Setup Blender, hand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SamsungOne 400" panose="020B0503030303020204" pitchFamily="34" charset="0"/>
                <a:ea typeface="SamsungOne 400" panose="020B0503030303020204" pitchFamily="34" charset="0"/>
              </a:rPr>
              <a:t>Understand </a:t>
            </a:r>
            <a:r>
              <a:rPr lang="en-IN" sz="1200" dirty="0" err="1">
                <a:latin typeface="SamsungOne 400" panose="020B0503030303020204" pitchFamily="34" charset="0"/>
                <a:ea typeface="SamsungOne 400" panose="020B0503030303020204" pitchFamily="34" charset="0"/>
              </a:rPr>
              <a:t>NinaPro</a:t>
            </a:r>
            <a:r>
              <a:rPr lang="en-IN" sz="1200" dirty="0">
                <a:latin typeface="SamsungOne 400" panose="020B0503030303020204" pitchFamily="34" charset="0"/>
                <a:ea typeface="SamsungOne 400" panose="020B0503030303020204" pitchFamily="34" charset="0"/>
              </a:rPr>
              <a:t> DB9 dataset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SamsungOne 400" panose="020B0503030303020204" pitchFamily="34" charset="0"/>
                <a:ea typeface="SamsungOne 400" panose="020B0503030303020204" pitchFamily="34" charset="0"/>
              </a:rPr>
              <a:t>Generate initial set of synthetic samples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70154" y="5290252"/>
            <a:ext cx="15845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SamsungOne 400" panose="020B0503030303020204" pitchFamily="34" charset="0"/>
                <a:ea typeface="SamsungOne 400" panose="020B0503030303020204" pitchFamily="34" charset="0"/>
              </a:rPr>
              <a:t>Implement hand pose constraints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SamsungOne 400" panose="020B0503030303020204" pitchFamily="34" charset="0"/>
                <a:ea typeface="SamsungOne 400" panose="020B0503030303020204" pitchFamily="34" charset="0"/>
              </a:rPr>
              <a:t>Synthetic data preparation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SamsungOne 400" panose="020B0503030303020204" pitchFamily="34" charset="0"/>
              <a:ea typeface="SamsungOne 400" panose="020B0503030303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654682" y="5302662"/>
            <a:ext cx="19422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SamsungOne 400" panose="020B0503030303020204" pitchFamily="34" charset="0"/>
                <a:ea typeface="SamsungOne 400" panose="020B0503030303020204" pitchFamily="34" charset="0"/>
              </a:rPr>
              <a:t>Train an off-the-shelf 3D HPE.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SamsungOne 400" panose="020B0503030303020204" pitchFamily="34" charset="0"/>
                <a:ea typeface="SamsungOne 400" panose="020B0503030303020204" pitchFamily="34" charset="0"/>
              </a:rPr>
              <a:t>Perform ablation study by varying rendering configuration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SamsungOne 400" panose="020B0503030303020204" pitchFamily="34" charset="0"/>
              <a:ea typeface="SamsungOne 400" panose="020B0503030303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552420" y="5302662"/>
            <a:ext cx="172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SamsungOne 400" panose="020B0503030303020204" pitchFamily="34" charset="0"/>
                <a:ea typeface="SamsungOne 400" panose="020B0503030303020204" pitchFamily="34" charset="0"/>
              </a:rPr>
              <a:t>Refine algorithms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SamsungOne 400" panose="020B0503030303020204" pitchFamily="34" charset="0"/>
                <a:ea typeface="SamsungOne 400" panose="020B0503030303020204" pitchFamily="34" charset="0"/>
              </a:rPr>
              <a:t>Benchmark results</a:t>
            </a:r>
          </a:p>
        </p:txBody>
      </p:sp>
      <p:pic>
        <p:nvPicPr>
          <p:cNvPr id="37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010" y="4631140"/>
            <a:ext cx="216642" cy="27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" name="TextBox 37"/>
          <p:cNvSpPr txBox="1"/>
          <p:nvPr/>
        </p:nvSpPr>
        <p:spPr>
          <a:xfrm>
            <a:off x="7393620" y="4592622"/>
            <a:ext cx="1380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900" b="1" dirty="0">
                <a:solidFill>
                  <a:srgbClr val="0E4094"/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Survey report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900" b="1" dirty="0">
                <a:solidFill>
                  <a:srgbClr val="0E4094"/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Data aggregation</a:t>
            </a:r>
          </a:p>
        </p:txBody>
      </p:sp>
      <p:pic>
        <p:nvPicPr>
          <p:cNvPr id="41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5291" y="4631139"/>
            <a:ext cx="216642" cy="27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2" name="TextBox 41"/>
          <p:cNvSpPr txBox="1"/>
          <p:nvPr/>
        </p:nvSpPr>
        <p:spPr>
          <a:xfrm>
            <a:off x="9047574" y="4592622"/>
            <a:ext cx="1531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900" b="1" dirty="0">
                <a:solidFill>
                  <a:srgbClr val="0E4094"/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Report baseline metrics 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900" b="1" dirty="0">
                <a:solidFill>
                  <a:srgbClr val="0E4094"/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Improvements in arch.</a:t>
            </a:r>
          </a:p>
        </p:txBody>
      </p:sp>
      <p:pic>
        <p:nvPicPr>
          <p:cNvPr id="44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752" y="4647545"/>
            <a:ext cx="216642" cy="27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TextBox 44"/>
          <p:cNvSpPr txBox="1"/>
          <p:nvPr/>
        </p:nvSpPr>
        <p:spPr>
          <a:xfrm>
            <a:off x="10837720" y="4618920"/>
            <a:ext cx="1499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900" b="1" dirty="0">
                <a:solidFill>
                  <a:srgbClr val="0E4094"/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Report improvements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900" b="1" dirty="0">
                <a:solidFill>
                  <a:srgbClr val="0E4094"/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t>Final data &amp; code</a:t>
            </a:r>
          </a:p>
        </p:txBody>
      </p:sp>
      <p:cxnSp>
        <p:nvCxnSpPr>
          <p:cNvPr id="50" name="Straight Connector 49"/>
          <p:cNvCxnSpPr/>
          <p:nvPr/>
        </p:nvCxnSpPr>
        <p:spPr>
          <a:xfrm flipH="1" flipV="1">
            <a:off x="7019992" y="4522762"/>
            <a:ext cx="15903" cy="192249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8693094" y="4564839"/>
            <a:ext cx="15903" cy="192249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 flipV="1">
            <a:off x="10581016" y="4534735"/>
            <a:ext cx="15903" cy="192249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030440" y="6381003"/>
            <a:ext cx="178783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00" dirty="0">
                <a:latin typeface="SamsungOne 600C" panose="020B0706030303020204" pitchFamily="34" charset="0"/>
                <a:ea typeface="SamsungOne 600C" panose="020B0706030303020204" pitchFamily="34" charset="0"/>
              </a:rPr>
              <a:t>Sandeep Jana</a:t>
            </a:r>
          </a:p>
          <a:p>
            <a:pPr algn="ctr"/>
            <a:r>
              <a:rPr lang="en-IN" sz="900" dirty="0">
                <a:solidFill>
                  <a:schemeClr val="bg1"/>
                </a:solidFill>
                <a:latin typeface="SamsungOne 600C" panose="020B0706030303020204" pitchFamily="34" charset="0"/>
                <a:ea typeface="SamsungOne 600C" panose="020B0706030303020204" pitchFamily="34" charset="0"/>
                <a:hlinkClick r:id="rId7"/>
              </a:rPr>
              <a:t>sandeep.jana@samsung.com</a:t>
            </a:r>
            <a:endParaRPr lang="en-IN" sz="900" dirty="0">
              <a:solidFill>
                <a:schemeClr val="bg1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542728" y="6367334"/>
            <a:ext cx="164799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00" dirty="0">
                <a:latin typeface="SamsungOne 600C" panose="020B0706030303020204" pitchFamily="34" charset="0"/>
                <a:ea typeface="SamsungOne 600C" panose="020B0706030303020204" pitchFamily="34" charset="0"/>
              </a:rPr>
              <a:t>Rajas Joshi</a:t>
            </a:r>
          </a:p>
          <a:p>
            <a:pPr algn="ctr"/>
            <a:r>
              <a:rPr lang="en-IN" sz="900" dirty="0">
                <a:solidFill>
                  <a:schemeClr val="bg1"/>
                </a:solidFill>
                <a:latin typeface="SamsungOne 600C" panose="020B0706030303020204" pitchFamily="34" charset="0"/>
                <a:ea typeface="SamsungOne 600C" panose="020B0706030303020204" pitchFamily="34" charset="0"/>
                <a:hlinkClick r:id="rId7"/>
              </a:rPr>
              <a:t>rajas.joshi@samsung.com</a:t>
            </a:r>
            <a:endParaRPr lang="en-IN" sz="900" dirty="0">
              <a:solidFill>
                <a:schemeClr val="bg1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031278" y="6060932"/>
            <a:ext cx="160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600" b="1">
                <a:solidFill>
                  <a:schemeClr val="bg1"/>
                </a:solidFill>
                <a:latin typeface="SamsungOne 600C" panose="020B0706030303020204" pitchFamily="34" charset="0"/>
                <a:ea typeface="SamsungOne 600C" panose="020B0706030303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0E4094"/>
                </a:solidFill>
                <a:effectLst/>
                <a:uLnTx/>
                <a:uFillTx/>
                <a:latin typeface="Trebuchet MS" panose="020B0603020202020204" pitchFamily="34" charset="0"/>
              </a:rPr>
              <a:t>[Mentors]</a:t>
            </a:r>
          </a:p>
        </p:txBody>
      </p:sp>
    </p:spTree>
    <p:extLst>
      <p:ext uri="{BB962C8B-B14F-4D97-AF65-F5344CB8AC3E}">
        <p14:creationId xmlns:p14="http://schemas.microsoft.com/office/powerpoint/2010/main" val="3898684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" y="105045"/>
            <a:ext cx="169332" cy="482531"/>
          </a:xfrm>
          <a:prstGeom prst="rect">
            <a:avLst/>
          </a:prstGeom>
          <a:solidFill>
            <a:srgbClr val="0E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898" y="53922"/>
            <a:ext cx="94021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msungOne 200" panose="020B0203030303020204" pitchFamily="34" charset="0"/>
                <a:ea typeface="SamsungOne 200" panose="020B0203030303020204" pitchFamily="34" charset="0"/>
              </a:rPr>
              <a:t>Proposed Approach / Solution</a:t>
            </a:r>
            <a:endParaRPr lang="en-IN" sz="3200" b="1" dirty="0">
              <a:latin typeface="SamsungOne 200" panose="020B0203030303020204" pitchFamily="34" charset="0"/>
              <a:ea typeface="SamsungOne 200" panose="020B0203030303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7966" y="105045"/>
            <a:ext cx="75300" cy="4825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" y="806514"/>
            <a:ext cx="12191999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rgbClr val="0E4094"/>
                </a:solidFill>
              </a:rPr>
              <a:t>Concept Diagram </a:t>
            </a:r>
            <a:r>
              <a:rPr lang="en-US" sz="1600" dirty="0">
                <a:solidFill>
                  <a:srgbClr val="0E4094"/>
                </a:solidFill>
              </a:rPr>
              <a:t>: 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9" t="20267" r="4175" b="26842"/>
          <a:stretch/>
        </p:blipFill>
        <p:spPr>
          <a:xfrm>
            <a:off x="10942081" y="105045"/>
            <a:ext cx="1249918" cy="474910"/>
          </a:xfrm>
          <a:prstGeom prst="rect">
            <a:avLst/>
          </a:prstGeom>
        </p:spPr>
      </p:pic>
      <p:pic>
        <p:nvPicPr>
          <p:cNvPr id="7" name="object 3">
            <a:extLst>
              <a:ext uri="{FF2B5EF4-FFF2-40B4-BE49-F238E27FC236}">
                <a16:creationId xmlns:a16="http://schemas.microsoft.com/office/drawing/2014/main" id="{F2E58FBD-D624-4FA2-BED8-E3333ECB520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3342" y="1712258"/>
            <a:ext cx="9637059" cy="422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712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" y="105045"/>
            <a:ext cx="169332" cy="482531"/>
          </a:xfrm>
          <a:prstGeom prst="rect">
            <a:avLst/>
          </a:prstGeom>
          <a:solidFill>
            <a:srgbClr val="0E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898" y="53922"/>
            <a:ext cx="94021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msungOne 200" panose="020B0203030303020204" pitchFamily="34" charset="0"/>
                <a:ea typeface="SamsungOne 200" panose="020B0203030303020204" pitchFamily="34" charset="0"/>
              </a:rPr>
              <a:t>Dataset(s) Analysis / Description</a:t>
            </a:r>
            <a:endParaRPr lang="en-IN" sz="3200" b="1" dirty="0">
              <a:latin typeface="SamsungOne 200" panose="020B0203030303020204" pitchFamily="34" charset="0"/>
              <a:ea typeface="SamsungOne 200" panose="020B0203030303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7966" y="105045"/>
            <a:ext cx="75300" cy="4825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806514"/>
            <a:ext cx="12191999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rgbClr val="0E4094"/>
                </a:solidFill>
              </a:rPr>
              <a:t>Dataset Capture / Preparation / Generation </a:t>
            </a:r>
            <a:r>
              <a:rPr lang="en-US" sz="1600" dirty="0">
                <a:solidFill>
                  <a:srgbClr val="0E4094"/>
                </a:solidFill>
              </a:rPr>
              <a:t>:</a:t>
            </a:r>
            <a:endParaRPr lang="en-US" sz="1200" dirty="0">
              <a:solidFill>
                <a:srgbClr val="0E409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" y="2828862"/>
            <a:ext cx="12191999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rgbClr val="0E4094"/>
                </a:solidFill>
              </a:rPr>
              <a:t>Dataset Understanding / Analysis </a:t>
            </a:r>
            <a:r>
              <a:rPr lang="en-US" sz="1600" dirty="0">
                <a:solidFill>
                  <a:srgbClr val="0E4094"/>
                </a:solidFill>
              </a:rPr>
              <a:t>:</a:t>
            </a:r>
            <a:endParaRPr lang="en-US" sz="1200" dirty="0">
              <a:solidFill>
                <a:srgbClr val="0E4094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851210"/>
            <a:ext cx="12191999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rgbClr val="0E4094"/>
                </a:solidFill>
              </a:rPr>
              <a:t>Dataset Pre-Processing / Related Challenges (if any) </a:t>
            </a:r>
            <a:r>
              <a:rPr lang="en-US" sz="1600" dirty="0">
                <a:solidFill>
                  <a:srgbClr val="0E4094"/>
                </a:solidFill>
              </a:rPr>
              <a:t>:</a:t>
            </a:r>
            <a:endParaRPr lang="en-US" sz="1200" dirty="0">
              <a:solidFill>
                <a:srgbClr val="0E4094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9" t="20267" r="4175" b="26842"/>
          <a:stretch/>
        </p:blipFill>
        <p:spPr>
          <a:xfrm>
            <a:off x="10942081" y="105045"/>
            <a:ext cx="1249918" cy="4749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351A2B6-2240-4B7F-9B93-D63FFDEA1079}"/>
              </a:ext>
            </a:extLst>
          </p:cNvPr>
          <p:cNvSpPr txBox="1"/>
          <p:nvPr/>
        </p:nvSpPr>
        <p:spPr>
          <a:xfrm>
            <a:off x="381897" y="3562052"/>
            <a:ext cx="111646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hand-joint tracking algorithm was applied on the generated synthetic images to identify the hand-joints.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algorithm was successfully able to capture all the hand-joints and render it on the screen.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EE110A-426B-4B4A-B745-5BA64FA6E241}"/>
              </a:ext>
            </a:extLst>
          </p:cNvPr>
          <p:cNvSpPr txBox="1"/>
          <p:nvPr/>
        </p:nvSpPr>
        <p:spPr>
          <a:xfrm>
            <a:off x="381897" y="5510660"/>
            <a:ext cx="11415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primary challenge was to modify the source code in order to save the hand gestures based on the code injected.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D6D80D-B388-42FD-839C-9EBE4085F929}"/>
              </a:ext>
            </a:extLst>
          </p:cNvPr>
          <p:cNvSpPr txBox="1"/>
          <p:nvPr/>
        </p:nvSpPr>
        <p:spPr>
          <a:xfrm>
            <a:off x="313266" y="1452721"/>
            <a:ext cx="11340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source code of libhands was modified in order to automate the process of generation of various hand gestures.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raw images saved were converted to RGBA format and background was added to those converted images.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300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" y="105045"/>
            <a:ext cx="169332" cy="482531"/>
          </a:xfrm>
          <a:prstGeom prst="rect">
            <a:avLst/>
          </a:prstGeom>
          <a:solidFill>
            <a:srgbClr val="0E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898" y="53922"/>
            <a:ext cx="94021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msungOne 200" panose="020B0203030303020204" pitchFamily="34" charset="0"/>
                <a:ea typeface="SamsungOne 200" panose="020B0203030303020204" pitchFamily="34" charset="0"/>
              </a:rPr>
              <a:t>Experimental Results / Simulations / Observations</a:t>
            </a:r>
            <a:endParaRPr lang="en-IN" sz="3200" b="1" dirty="0">
              <a:latin typeface="SamsungOne 200" panose="020B0203030303020204" pitchFamily="34" charset="0"/>
              <a:ea typeface="SamsungOne 200" panose="020B0203030303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7966" y="105045"/>
            <a:ext cx="75300" cy="4825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" y="806514"/>
            <a:ext cx="12191999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rgbClr val="0E4094"/>
                </a:solidFill>
              </a:rPr>
              <a:t>Results </a:t>
            </a:r>
            <a:r>
              <a:rPr lang="en-US" sz="1600" dirty="0">
                <a:solidFill>
                  <a:srgbClr val="0E4094"/>
                </a:solidFill>
              </a:rPr>
              <a:t>: Hand-joint Tracking</a:t>
            </a:r>
            <a:endParaRPr lang="en-US" sz="1200" dirty="0">
              <a:solidFill>
                <a:srgbClr val="0E4094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9" t="20267" r="4175" b="26842"/>
          <a:stretch/>
        </p:blipFill>
        <p:spPr>
          <a:xfrm>
            <a:off x="10942081" y="105045"/>
            <a:ext cx="1249918" cy="4749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A791054-5DDD-4B1F-9A81-67245D746D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662" y="1467300"/>
            <a:ext cx="2568676" cy="26026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605367-A83B-4646-8D86-33886874DE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968" y="1463256"/>
            <a:ext cx="2530337" cy="26067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383468C-8D2B-4178-85DE-5FEB079D02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0569" y="4201401"/>
            <a:ext cx="2568676" cy="260267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CABBC99-1881-4D37-B54D-2065CEA271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508" y="1468745"/>
            <a:ext cx="2571126" cy="260672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FBA71E7-5A2B-4A2B-B91D-D67141D949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55" y="4108495"/>
            <a:ext cx="2530337" cy="269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978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" y="105045"/>
            <a:ext cx="169332" cy="482531"/>
          </a:xfrm>
          <a:prstGeom prst="rect">
            <a:avLst/>
          </a:prstGeom>
          <a:solidFill>
            <a:srgbClr val="0E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898" y="53922"/>
            <a:ext cx="94021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msungOne 200" panose="020B0203030303020204" pitchFamily="34" charset="0"/>
                <a:ea typeface="SamsungOne 200" panose="020B0203030303020204" pitchFamily="34" charset="0"/>
              </a:rPr>
              <a:t>Experimental Results / Simulations / Observations</a:t>
            </a:r>
            <a:endParaRPr lang="en-IN" sz="3200" b="1" dirty="0">
              <a:latin typeface="SamsungOne 200" panose="020B0203030303020204" pitchFamily="34" charset="0"/>
              <a:ea typeface="SamsungOne 200" panose="020B0203030303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7966" y="105045"/>
            <a:ext cx="75300" cy="4825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" y="806514"/>
            <a:ext cx="12191999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rgbClr val="0E4094"/>
                </a:solidFill>
              </a:rPr>
              <a:t>Results  </a:t>
            </a:r>
            <a:r>
              <a:rPr lang="en-US" sz="1600" dirty="0">
                <a:solidFill>
                  <a:srgbClr val="0E4094"/>
                </a:solidFill>
              </a:rPr>
              <a:t>: Generated Images</a:t>
            </a:r>
            <a:endParaRPr lang="en-US" sz="1200" dirty="0">
              <a:solidFill>
                <a:srgbClr val="0E4094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9" t="20267" r="4175" b="26842"/>
          <a:stretch/>
        </p:blipFill>
        <p:spPr>
          <a:xfrm>
            <a:off x="10942081" y="105045"/>
            <a:ext cx="1249918" cy="47491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1DD31A2-4245-41E0-AE8C-798FAB74DC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234" y="1589304"/>
            <a:ext cx="2530337" cy="231354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1F380FD-6F46-42DE-B0BB-0B7D43CD4E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6" y="1547753"/>
            <a:ext cx="2571126" cy="239610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647238B-8501-4E16-84C7-7345425F8EB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805" y="1589304"/>
            <a:ext cx="2598898" cy="236309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3ACB3DA-DE28-4AF3-BD7A-23ABA86E368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8626" y="1527052"/>
            <a:ext cx="2829495" cy="237579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C084754-11C1-46BA-913A-2277C77D675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6" t="19815" r="12116" b="21609"/>
          <a:stretch/>
        </p:blipFill>
        <p:spPr>
          <a:xfrm>
            <a:off x="313266" y="4135946"/>
            <a:ext cx="2571126" cy="270090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9E20D9A-BE27-4195-BE35-308707855452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95" t="29908" r="19666" b="27369"/>
          <a:stretch/>
        </p:blipFill>
        <p:spPr>
          <a:xfrm>
            <a:off x="9294805" y="4073193"/>
            <a:ext cx="2598898" cy="278480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B50A777-9413-41F0-ADCC-4A8D60CED011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7" t="26229" r="19637" b="24314"/>
          <a:stretch/>
        </p:blipFill>
        <p:spPr>
          <a:xfrm>
            <a:off x="3257438" y="4073193"/>
            <a:ext cx="2751869" cy="278480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7767749-F3DB-4AC6-9712-97288DA692C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64" t="28233" r="17303" b="24549"/>
          <a:stretch/>
        </p:blipFill>
        <p:spPr>
          <a:xfrm>
            <a:off x="6505265" y="4073193"/>
            <a:ext cx="2380274" cy="273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032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" y="105045"/>
            <a:ext cx="169332" cy="482531"/>
          </a:xfrm>
          <a:prstGeom prst="rect">
            <a:avLst/>
          </a:prstGeom>
          <a:solidFill>
            <a:srgbClr val="0E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898" y="53922"/>
            <a:ext cx="94021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msungOne 200" panose="020B0203030303020204" pitchFamily="34" charset="0"/>
                <a:ea typeface="SamsungOne 200" panose="020B0203030303020204" pitchFamily="34" charset="0"/>
              </a:rPr>
              <a:t>Experimental Results / Simulations / Observations</a:t>
            </a:r>
            <a:endParaRPr lang="en-IN" sz="3200" b="1" dirty="0">
              <a:latin typeface="SamsungOne 200" panose="020B0203030303020204" pitchFamily="34" charset="0"/>
              <a:ea typeface="SamsungOne 200" panose="020B0203030303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7966" y="105045"/>
            <a:ext cx="75300" cy="4825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976356"/>
            <a:ext cx="12191999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rgbClr val="0E4094"/>
                </a:solidFill>
              </a:rPr>
              <a:t>Major Observations / Conclusions &amp; Challenges :</a:t>
            </a:r>
            <a:endParaRPr lang="en-US" sz="1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9" t="20267" r="4175" b="26842"/>
          <a:stretch/>
        </p:blipFill>
        <p:spPr>
          <a:xfrm>
            <a:off x="10942081" y="105045"/>
            <a:ext cx="1249918" cy="4749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5D2D5F-D68E-4148-AF49-B239B2F6CDBF}"/>
              </a:ext>
            </a:extLst>
          </p:cNvPr>
          <p:cNvSpPr txBox="1"/>
          <p:nvPr/>
        </p:nvSpPr>
        <p:spPr>
          <a:xfrm>
            <a:off x="381898" y="1631576"/>
            <a:ext cx="114335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libhands in itself is not a complete hand rendering software, so in order to add the backgrounds, OpenCV library had to be used which increased the time complexity.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primary challenge was to modify the source code in order to save the hand gestures based on the code injected.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52841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" y="105045"/>
            <a:ext cx="169332" cy="482531"/>
          </a:xfrm>
          <a:prstGeom prst="rect">
            <a:avLst/>
          </a:prstGeom>
          <a:solidFill>
            <a:srgbClr val="0E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898" y="53922"/>
            <a:ext cx="94021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msungOne 200" panose="020B0203030303020204" pitchFamily="34" charset="0"/>
                <a:ea typeface="SamsungOne 200" panose="020B0203030303020204" pitchFamily="34" charset="0"/>
              </a:rPr>
              <a:t>Further Plan to Complete Project</a:t>
            </a:r>
            <a:endParaRPr lang="en-IN" sz="3200" b="1" dirty="0">
              <a:latin typeface="SamsungOne 200" panose="020B0203030303020204" pitchFamily="34" charset="0"/>
              <a:ea typeface="SamsungOne 200" panose="020B0203030303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7966" y="105045"/>
            <a:ext cx="75300" cy="4825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" y="806514"/>
            <a:ext cx="12191999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rgbClr val="0E4094"/>
                </a:solidFill>
              </a:rPr>
              <a:t>Final Probable Deliverables </a:t>
            </a:r>
            <a:r>
              <a:rPr lang="en-US" sz="1600" dirty="0">
                <a:solidFill>
                  <a:srgbClr val="0E4094"/>
                </a:solidFill>
              </a:rPr>
              <a:t>:</a:t>
            </a:r>
            <a:endParaRPr lang="en-US" sz="1200" dirty="0">
              <a:solidFill>
                <a:srgbClr val="0E4094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9" t="20267" r="4175" b="26842"/>
          <a:stretch/>
        </p:blipFill>
        <p:spPr>
          <a:xfrm>
            <a:off x="10942081" y="105045"/>
            <a:ext cx="1249918" cy="4749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AC5191-CFE5-40F1-A088-46409EDB2CE0}"/>
              </a:ext>
            </a:extLst>
          </p:cNvPr>
          <p:cNvSpPr txBox="1"/>
          <p:nvPr/>
        </p:nvSpPr>
        <p:spPr>
          <a:xfrm>
            <a:off x="313266" y="1461247"/>
            <a:ext cx="95568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Provide global lighting, along with various backgrounds.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Training on the synthetic data ,testing the accuracy of the model.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9816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" y="105045"/>
            <a:ext cx="169332" cy="482531"/>
          </a:xfrm>
          <a:prstGeom prst="rect">
            <a:avLst/>
          </a:prstGeom>
          <a:solidFill>
            <a:srgbClr val="0E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898" y="53922"/>
            <a:ext cx="94021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msungOne 200" panose="020B0203030303020204" pitchFamily="34" charset="0"/>
                <a:ea typeface="SamsungOne 200" panose="020B0203030303020204" pitchFamily="34" charset="0"/>
              </a:rPr>
              <a:t>Further Plan to Complete Project</a:t>
            </a:r>
            <a:endParaRPr lang="en-IN" sz="3200" b="1" dirty="0">
              <a:latin typeface="SamsungOne 200" panose="020B0203030303020204" pitchFamily="34" charset="0"/>
              <a:ea typeface="SamsungOne 200" panose="020B0203030303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7966" y="105045"/>
            <a:ext cx="75300" cy="4825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" y="882714"/>
            <a:ext cx="12191999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rgbClr val="0E4094"/>
                </a:solidFill>
              </a:rPr>
              <a:t>Completion Plan</a:t>
            </a:r>
            <a:r>
              <a:rPr lang="en-US" sz="1600" dirty="0">
                <a:solidFill>
                  <a:srgbClr val="0E4094"/>
                </a:solidFill>
              </a:rPr>
              <a:t>: </a:t>
            </a:r>
          </a:p>
        </p:txBody>
      </p:sp>
      <p:graphicFrame>
        <p:nvGraphicFramePr>
          <p:cNvPr id="8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6558734"/>
              </p:ext>
            </p:extLst>
          </p:nvPr>
        </p:nvGraphicFramePr>
        <p:xfrm>
          <a:off x="1070744" y="1114302"/>
          <a:ext cx="9363456" cy="38426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9" t="20267" r="4175" b="26842"/>
          <a:stretch/>
        </p:blipFill>
        <p:spPr>
          <a:xfrm>
            <a:off x="10942081" y="105045"/>
            <a:ext cx="1249918" cy="47491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-1" y="4787670"/>
            <a:ext cx="12191999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rgbClr val="0E4094"/>
                </a:solidFill>
              </a:rPr>
              <a:t>Challenges Anticipated: </a:t>
            </a:r>
            <a:endParaRPr lang="en-US" sz="1600" dirty="0">
              <a:solidFill>
                <a:srgbClr val="0E4094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1" y="6304151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 err="1">
                <a:solidFill>
                  <a:srgbClr val="0E4094"/>
                </a:solidFill>
              </a:rPr>
              <a:t>Git</a:t>
            </a:r>
            <a:r>
              <a:rPr lang="en-US" sz="1600" b="1" u="sng" dirty="0">
                <a:solidFill>
                  <a:srgbClr val="0E4094"/>
                </a:solidFill>
              </a:rPr>
              <a:t> Upload details:</a:t>
            </a:r>
          </a:p>
          <a:p>
            <a:pPr marL="742950" lvl="1" indent="-285750" algn="just">
              <a:buFontTx/>
              <a:buChar char="-"/>
            </a:pPr>
            <a:endParaRPr lang="en-US" sz="1200" dirty="0">
              <a:solidFill>
                <a:srgbClr val="0E4094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2CE48-3523-43CE-B317-1899E8E72D6F}"/>
              </a:ext>
            </a:extLst>
          </p:cNvPr>
          <p:cNvSpPr txBox="1"/>
          <p:nvPr/>
        </p:nvSpPr>
        <p:spPr>
          <a:xfrm>
            <a:off x="275616" y="5236696"/>
            <a:ext cx="53170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Getting AUC &gt; 85% on STB dataset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ED10C4-4AFE-45C3-83FA-8A0EAF655D89}"/>
              </a:ext>
            </a:extLst>
          </p:cNvPr>
          <p:cNvSpPr txBox="1"/>
          <p:nvPr/>
        </p:nvSpPr>
        <p:spPr>
          <a:xfrm>
            <a:off x="2115671" y="6304151"/>
            <a:ext cx="8892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https://github.ecodesamsung.com/SRIB-PRISM/KLE_VR16KLE_2_Realistic_Rendering_Hands</a:t>
            </a:r>
          </a:p>
        </p:txBody>
      </p:sp>
    </p:spTree>
    <p:extLst>
      <p:ext uri="{BB962C8B-B14F-4D97-AF65-F5344CB8AC3E}">
        <p14:creationId xmlns:p14="http://schemas.microsoft.com/office/powerpoint/2010/main" val="2557255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8D5616F9BF194488B07F0627BAB481" ma:contentTypeVersion="0" ma:contentTypeDescription="Create a new document." ma:contentTypeScope="" ma:versionID="a03a99aabb1e89e7b494f7f7c7c5383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6ff03dde4259c08ff71d8d05c94e2e9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FB7E07D-072A-4D90-BA7A-7BCCEBF26EF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53812FF-C65E-4A33-A71C-8464EE635C8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9779E0A-357E-4659-B827-12FDDE9421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1072</Words>
  <Application>Microsoft Office PowerPoint</Application>
  <PresentationFormat>Widescreen</PresentationFormat>
  <Paragraphs>108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Arial</vt:lpstr>
      <vt:lpstr>Calibri</vt:lpstr>
      <vt:lpstr>Calibri Light</vt:lpstr>
      <vt:lpstr>Edwardian Script ITC</vt:lpstr>
      <vt:lpstr>SamsungOne 200</vt:lpstr>
      <vt:lpstr>SamsungOne 400</vt:lpstr>
      <vt:lpstr>SamsungOne 600C</vt:lpstr>
      <vt:lpstr>SamsungOne 700</vt:lpstr>
      <vt:lpstr>SamsungOne 800</vt:lpstr>
      <vt:lpstr>Trebuchet MS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Saad Hashmi/Tech Mgmt /SRI-Bangalore/Professional/삼성전자</dc:creator>
  <cp:lastModifiedBy>Aniket Jog</cp:lastModifiedBy>
  <cp:revision>19</cp:revision>
  <dcterms:created xsi:type="dcterms:W3CDTF">2019-07-24T12:22:39Z</dcterms:created>
  <dcterms:modified xsi:type="dcterms:W3CDTF">2022-03-24T07:28:42Z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ContentTypeId">
    <vt:lpwstr>0x010100168D5616F9BF194488B07F0627BAB481</vt:lpwstr>
  </property>
</Properties>
</file>

<file path=docProps/thumbnail.jpeg>
</file>